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7" r:id="rId4"/>
  </p:sldMasterIdLst>
  <p:sldIdLst>
    <p:sldId id="349" r:id="rId5"/>
    <p:sldId id="348" r:id="rId6"/>
    <p:sldId id="350" r:id="rId7"/>
    <p:sldId id="333" r:id="rId8"/>
    <p:sldId id="351" r:id="rId9"/>
    <p:sldId id="353" r:id="rId10"/>
    <p:sldId id="352" r:id="rId11"/>
    <p:sldId id="354" r:id="rId12"/>
    <p:sldId id="355" r:id="rId13"/>
    <p:sldId id="345" r:id="rId14"/>
    <p:sldId id="356" r:id="rId15"/>
    <p:sldId id="357" r:id="rId16"/>
    <p:sldId id="358" r:id="rId17"/>
    <p:sldId id="342" r:id="rId18"/>
    <p:sldId id="268" r:id="rId19"/>
    <p:sldId id="359" r:id="rId20"/>
    <p:sldId id="363" r:id="rId21"/>
    <p:sldId id="364" r:id="rId22"/>
    <p:sldId id="365" r:id="rId23"/>
    <p:sldId id="367" r:id="rId24"/>
    <p:sldId id="366" r:id="rId25"/>
    <p:sldId id="362" r:id="rId26"/>
    <p:sldId id="360" r:id="rId27"/>
    <p:sldId id="361" r:id="rId28"/>
    <p:sldId id="36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FD9E74-1D44-AE04-C78F-256C145B7281}" v="50" dt="2020-06-29T22:57:49.210"/>
    <p1510:client id="{6A40ECA9-599D-6F85-AB86-D9F612AB61E6}" v="903" dt="2020-06-30T04:43:14.572"/>
    <p1510:client id="{95D310C1-A856-4A3E-844C-63AFB12EA3B4}" v="481" dt="2020-06-30T11:49:20.421"/>
    <p1510:client id="{BED5AD41-7E91-1732-D089-ACBB060A667C}" v="2" dt="2020-06-30T03:16:33.03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1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F7F19C-EC45-4E71-A6E0-D329896FFD7B}"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74D05480-4662-4FC5-9315-9ADEB81CBD47}">
      <dgm:prSet/>
      <dgm:spPr/>
      <dgm:t>
        <a:bodyPr/>
        <a:lstStyle/>
        <a:p>
          <a:r>
            <a:rPr lang="es-PA"/>
            <a:t>Grafo o árbol</a:t>
          </a:r>
          <a:endParaRPr lang="es-PA" dirty="0"/>
        </a:p>
      </dgm:t>
    </dgm:pt>
    <dgm:pt modelId="{2B61AB37-5417-4D5B-B37F-FD9A6435957B}" type="parTrans" cxnId="{048B6916-A9B3-4D7F-95E8-8D2F99BDECC5}">
      <dgm:prSet/>
      <dgm:spPr/>
      <dgm:t>
        <a:bodyPr/>
        <a:lstStyle/>
        <a:p>
          <a:endParaRPr lang="en-US"/>
        </a:p>
      </dgm:t>
    </dgm:pt>
    <dgm:pt modelId="{C39803BD-A85C-4536-94A7-70DEC800ABB6}" type="sibTrans" cxnId="{048B6916-A9B3-4D7F-95E8-8D2F99BDECC5}">
      <dgm:prSet/>
      <dgm:spPr/>
      <dgm:t>
        <a:bodyPr/>
        <a:lstStyle/>
        <a:p>
          <a:endParaRPr lang="en-US"/>
        </a:p>
      </dgm:t>
    </dgm:pt>
    <dgm:pt modelId="{917358A3-101A-42FD-AD9C-34F1626A7479}">
      <dgm:prSet/>
      <dgm:spPr/>
      <dgm:t>
        <a:bodyPr/>
        <a:lstStyle/>
        <a:p>
          <a:r>
            <a:rPr lang="es-ES" dirty="0"/>
            <a:t>¿Una solución o varias soluciones?</a:t>
          </a:r>
          <a:endParaRPr lang="es-PA" dirty="0"/>
        </a:p>
      </dgm:t>
    </dgm:pt>
    <dgm:pt modelId="{3E083185-3D39-4B2E-B6BA-BD983B8BB18C}" type="parTrans" cxnId="{F1269545-E5EB-4E51-96FD-04C1E1E864E0}">
      <dgm:prSet/>
      <dgm:spPr/>
      <dgm:t>
        <a:bodyPr/>
        <a:lstStyle/>
        <a:p>
          <a:endParaRPr lang="es-PA"/>
        </a:p>
      </dgm:t>
    </dgm:pt>
    <dgm:pt modelId="{CE7BDDAA-AA35-4381-B105-0BF321CE97F6}" type="sibTrans" cxnId="{F1269545-E5EB-4E51-96FD-04C1E1E864E0}">
      <dgm:prSet/>
      <dgm:spPr/>
      <dgm:t>
        <a:bodyPr/>
        <a:lstStyle/>
        <a:p>
          <a:endParaRPr lang="es-PA"/>
        </a:p>
      </dgm:t>
    </dgm:pt>
    <dgm:pt modelId="{727C69A7-DF6A-4D75-AD22-34ADA6C810B1}">
      <dgm:prSet/>
      <dgm:spPr/>
      <dgm:t>
        <a:bodyPr/>
        <a:lstStyle/>
        <a:p>
          <a:r>
            <a:rPr lang="es-ES" dirty="0"/>
            <a:t>¿Se requiere almacenar el recorrido?</a:t>
          </a:r>
          <a:endParaRPr lang="es-PA" dirty="0"/>
        </a:p>
      </dgm:t>
    </dgm:pt>
    <dgm:pt modelId="{DCA28662-1E53-40E9-92B4-3FCB040ADEDB}" type="parTrans" cxnId="{932387A1-7CB7-4DDF-BC72-C88DFDC4ECC3}">
      <dgm:prSet/>
      <dgm:spPr/>
      <dgm:t>
        <a:bodyPr/>
        <a:lstStyle/>
        <a:p>
          <a:endParaRPr lang="es-PA"/>
        </a:p>
      </dgm:t>
    </dgm:pt>
    <dgm:pt modelId="{C4A86013-3E6C-4707-A0AD-71491F4F8B54}" type="sibTrans" cxnId="{932387A1-7CB7-4DDF-BC72-C88DFDC4ECC3}">
      <dgm:prSet/>
      <dgm:spPr/>
      <dgm:t>
        <a:bodyPr/>
        <a:lstStyle/>
        <a:p>
          <a:endParaRPr lang="es-PA"/>
        </a:p>
      </dgm:t>
    </dgm:pt>
    <dgm:pt modelId="{5772E720-707E-46E9-AB08-D5E1CE2C6D46}">
      <dgm:prSet/>
      <dgm:spPr/>
      <dgm:t>
        <a:bodyPr/>
        <a:lstStyle/>
        <a:p>
          <a:r>
            <a:rPr lang="es-ES" dirty="0"/>
            <a:t>¿Es necesario limitar el recorrido?</a:t>
          </a:r>
          <a:endParaRPr lang="es-PA" dirty="0"/>
        </a:p>
      </dgm:t>
    </dgm:pt>
    <dgm:pt modelId="{EFD493E4-F0C7-432F-AC71-AFA2FF234AE9}" type="parTrans" cxnId="{538289EE-83A8-4789-817E-C8C35F67B548}">
      <dgm:prSet/>
      <dgm:spPr/>
      <dgm:t>
        <a:bodyPr/>
        <a:lstStyle/>
        <a:p>
          <a:endParaRPr lang="es-PA"/>
        </a:p>
      </dgm:t>
    </dgm:pt>
    <dgm:pt modelId="{6D318F5B-90D1-4926-B287-1DDE2C0258A1}" type="sibTrans" cxnId="{538289EE-83A8-4789-817E-C8C35F67B548}">
      <dgm:prSet/>
      <dgm:spPr/>
      <dgm:t>
        <a:bodyPr/>
        <a:lstStyle/>
        <a:p>
          <a:endParaRPr lang="es-PA"/>
        </a:p>
      </dgm:t>
    </dgm:pt>
    <dgm:pt modelId="{E8E8EC91-9237-4861-AB3B-111B3DC15810}">
      <dgm:prSet/>
      <dgm:spPr/>
      <dgm:t>
        <a:bodyPr/>
        <a:lstStyle/>
        <a:p>
          <a:r>
            <a:rPr lang="es-ES" dirty="0"/>
            <a:t>Función heurística</a:t>
          </a:r>
          <a:endParaRPr lang="es-PA" dirty="0"/>
        </a:p>
      </dgm:t>
    </dgm:pt>
    <dgm:pt modelId="{2C1ED56C-3428-4E8E-9D57-DC8DEAC91923}" type="parTrans" cxnId="{D1D9EA2B-BC37-465B-B5A8-4E14235FED78}">
      <dgm:prSet/>
      <dgm:spPr/>
      <dgm:t>
        <a:bodyPr/>
        <a:lstStyle/>
        <a:p>
          <a:endParaRPr lang="es-PA"/>
        </a:p>
      </dgm:t>
    </dgm:pt>
    <dgm:pt modelId="{E58F92AA-554A-4100-AAB4-5426BD1CA760}" type="sibTrans" cxnId="{D1D9EA2B-BC37-465B-B5A8-4E14235FED78}">
      <dgm:prSet/>
      <dgm:spPr/>
      <dgm:t>
        <a:bodyPr/>
        <a:lstStyle/>
        <a:p>
          <a:endParaRPr lang="es-PA"/>
        </a:p>
      </dgm:t>
    </dgm:pt>
    <dgm:pt modelId="{A4E644FD-BB78-4F91-A5D2-2922B41870DD}" type="pres">
      <dgm:prSet presAssocID="{EAF7F19C-EC45-4E71-A6E0-D329896FFD7B}" presName="hierChild1" presStyleCnt="0">
        <dgm:presLayoutVars>
          <dgm:chPref val="1"/>
          <dgm:dir/>
          <dgm:animOne val="branch"/>
          <dgm:animLvl val="lvl"/>
          <dgm:resizeHandles/>
        </dgm:presLayoutVars>
      </dgm:prSet>
      <dgm:spPr/>
    </dgm:pt>
    <dgm:pt modelId="{E6F49E76-EED9-47E5-8010-A8E1975CF1A8}" type="pres">
      <dgm:prSet presAssocID="{74D05480-4662-4FC5-9315-9ADEB81CBD47}" presName="hierRoot1" presStyleCnt="0"/>
      <dgm:spPr/>
    </dgm:pt>
    <dgm:pt modelId="{1F44F8DB-829F-4584-A32E-02F077504A87}" type="pres">
      <dgm:prSet presAssocID="{74D05480-4662-4FC5-9315-9ADEB81CBD47}" presName="composite" presStyleCnt="0"/>
      <dgm:spPr/>
    </dgm:pt>
    <dgm:pt modelId="{CB248551-C705-4CF7-AB77-471C167E8B2C}" type="pres">
      <dgm:prSet presAssocID="{74D05480-4662-4FC5-9315-9ADEB81CBD47}" presName="background" presStyleLbl="node0" presStyleIdx="0" presStyleCnt="5"/>
      <dgm:spPr/>
    </dgm:pt>
    <dgm:pt modelId="{474973D8-0998-4ED2-ABB4-EE49FF05D0DF}" type="pres">
      <dgm:prSet presAssocID="{74D05480-4662-4FC5-9315-9ADEB81CBD47}" presName="text" presStyleLbl="fgAcc0" presStyleIdx="0" presStyleCnt="5">
        <dgm:presLayoutVars>
          <dgm:chPref val="3"/>
        </dgm:presLayoutVars>
      </dgm:prSet>
      <dgm:spPr/>
    </dgm:pt>
    <dgm:pt modelId="{D97F603A-EA9B-40E7-8F41-074F3768C2F3}" type="pres">
      <dgm:prSet presAssocID="{74D05480-4662-4FC5-9315-9ADEB81CBD47}" presName="hierChild2" presStyleCnt="0"/>
      <dgm:spPr/>
    </dgm:pt>
    <dgm:pt modelId="{6D9DF5C0-D547-442C-B557-6DB9C49B3681}" type="pres">
      <dgm:prSet presAssocID="{917358A3-101A-42FD-AD9C-34F1626A7479}" presName="hierRoot1" presStyleCnt="0"/>
      <dgm:spPr/>
    </dgm:pt>
    <dgm:pt modelId="{404427A6-B883-4269-A62E-C230B2AC3AAA}" type="pres">
      <dgm:prSet presAssocID="{917358A3-101A-42FD-AD9C-34F1626A7479}" presName="composite" presStyleCnt="0"/>
      <dgm:spPr/>
    </dgm:pt>
    <dgm:pt modelId="{ACC5C165-F430-4692-913C-F16794CCA806}" type="pres">
      <dgm:prSet presAssocID="{917358A3-101A-42FD-AD9C-34F1626A7479}" presName="background" presStyleLbl="node0" presStyleIdx="1" presStyleCnt="5"/>
      <dgm:spPr/>
    </dgm:pt>
    <dgm:pt modelId="{18AD1722-7F0B-4E32-B029-9EBEF8FA793A}" type="pres">
      <dgm:prSet presAssocID="{917358A3-101A-42FD-AD9C-34F1626A7479}" presName="text" presStyleLbl="fgAcc0" presStyleIdx="1" presStyleCnt="5">
        <dgm:presLayoutVars>
          <dgm:chPref val="3"/>
        </dgm:presLayoutVars>
      </dgm:prSet>
      <dgm:spPr/>
    </dgm:pt>
    <dgm:pt modelId="{70BF37C8-9AD3-4190-A21F-C76FADAD06C5}" type="pres">
      <dgm:prSet presAssocID="{917358A3-101A-42FD-AD9C-34F1626A7479}" presName="hierChild2" presStyleCnt="0"/>
      <dgm:spPr/>
    </dgm:pt>
    <dgm:pt modelId="{297EDE15-4BC0-4854-9322-262B81AC58F2}" type="pres">
      <dgm:prSet presAssocID="{727C69A7-DF6A-4D75-AD22-34ADA6C810B1}" presName="hierRoot1" presStyleCnt="0"/>
      <dgm:spPr/>
    </dgm:pt>
    <dgm:pt modelId="{76CD8058-6A28-4524-A710-CEDFC9944F3F}" type="pres">
      <dgm:prSet presAssocID="{727C69A7-DF6A-4D75-AD22-34ADA6C810B1}" presName="composite" presStyleCnt="0"/>
      <dgm:spPr/>
    </dgm:pt>
    <dgm:pt modelId="{80E9F7B6-9C3A-4A92-BEC8-68D4CB6CCB12}" type="pres">
      <dgm:prSet presAssocID="{727C69A7-DF6A-4D75-AD22-34ADA6C810B1}" presName="background" presStyleLbl="node0" presStyleIdx="2" presStyleCnt="5"/>
      <dgm:spPr/>
    </dgm:pt>
    <dgm:pt modelId="{F153F1DE-97C1-434A-9611-624E285ABB01}" type="pres">
      <dgm:prSet presAssocID="{727C69A7-DF6A-4D75-AD22-34ADA6C810B1}" presName="text" presStyleLbl="fgAcc0" presStyleIdx="2" presStyleCnt="5">
        <dgm:presLayoutVars>
          <dgm:chPref val="3"/>
        </dgm:presLayoutVars>
      </dgm:prSet>
      <dgm:spPr/>
    </dgm:pt>
    <dgm:pt modelId="{3520AC0B-5CAB-4097-9081-69F66B3085F2}" type="pres">
      <dgm:prSet presAssocID="{727C69A7-DF6A-4D75-AD22-34ADA6C810B1}" presName="hierChild2" presStyleCnt="0"/>
      <dgm:spPr/>
    </dgm:pt>
    <dgm:pt modelId="{4C67F2A1-A4BD-4915-A3DD-FFA171F60143}" type="pres">
      <dgm:prSet presAssocID="{5772E720-707E-46E9-AB08-D5E1CE2C6D46}" presName="hierRoot1" presStyleCnt="0"/>
      <dgm:spPr/>
    </dgm:pt>
    <dgm:pt modelId="{73EA7979-AAEE-4C57-8D1E-40EBC1B467AD}" type="pres">
      <dgm:prSet presAssocID="{5772E720-707E-46E9-AB08-D5E1CE2C6D46}" presName="composite" presStyleCnt="0"/>
      <dgm:spPr/>
    </dgm:pt>
    <dgm:pt modelId="{512AD7A6-1916-4A5A-A0F9-EBD7BA06464D}" type="pres">
      <dgm:prSet presAssocID="{5772E720-707E-46E9-AB08-D5E1CE2C6D46}" presName="background" presStyleLbl="node0" presStyleIdx="3" presStyleCnt="5"/>
      <dgm:spPr/>
    </dgm:pt>
    <dgm:pt modelId="{1E61E6AE-C53D-47F4-954D-B706AAF93DD2}" type="pres">
      <dgm:prSet presAssocID="{5772E720-707E-46E9-AB08-D5E1CE2C6D46}" presName="text" presStyleLbl="fgAcc0" presStyleIdx="3" presStyleCnt="5">
        <dgm:presLayoutVars>
          <dgm:chPref val="3"/>
        </dgm:presLayoutVars>
      </dgm:prSet>
      <dgm:spPr/>
    </dgm:pt>
    <dgm:pt modelId="{9A133751-888C-4695-AFBA-744D647B73A9}" type="pres">
      <dgm:prSet presAssocID="{5772E720-707E-46E9-AB08-D5E1CE2C6D46}" presName="hierChild2" presStyleCnt="0"/>
      <dgm:spPr/>
    </dgm:pt>
    <dgm:pt modelId="{76169403-43C9-4564-BD91-7B126DEE6E3F}" type="pres">
      <dgm:prSet presAssocID="{E8E8EC91-9237-4861-AB3B-111B3DC15810}" presName="hierRoot1" presStyleCnt="0"/>
      <dgm:spPr/>
    </dgm:pt>
    <dgm:pt modelId="{8A9DDF77-C0A5-4C6D-8DFD-4BFB70D6B302}" type="pres">
      <dgm:prSet presAssocID="{E8E8EC91-9237-4861-AB3B-111B3DC15810}" presName="composite" presStyleCnt="0"/>
      <dgm:spPr/>
    </dgm:pt>
    <dgm:pt modelId="{1A94993A-E0BA-418B-99EE-8CB3948F2148}" type="pres">
      <dgm:prSet presAssocID="{E8E8EC91-9237-4861-AB3B-111B3DC15810}" presName="background" presStyleLbl="node0" presStyleIdx="4" presStyleCnt="5"/>
      <dgm:spPr/>
    </dgm:pt>
    <dgm:pt modelId="{75861CE7-7EAE-40D3-9D83-D05F2A86831D}" type="pres">
      <dgm:prSet presAssocID="{E8E8EC91-9237-4861-AB3B-111B3DC15810}" presName="text" presStyleLbl="fgAcc0" presStyleIdx="4" presStyleCnt="5">
        <dgm:presLayoutVars>
          <dgm:chPref val="3"/>
        </dgm:presLayoutVars>
      </dgm:prSet>
      <dgm:spPr/>
    </dgm:pt>
    <dgm:pt modelId="{E9CDEEBD-61A4-44F8-9C97-0ABD54334FC1}" type="pres">
      <dgm:prSet presAssocID="{E8E8EC91-9237-4861-AB3B-111B3DC15810}" presName="hierChild2" presStyleCnt="0"/>
      <dgm:spPr/>
    </dgm:pt>
  </dgm:ptLst>
  <dgm:cxnLst>
    <dgm:cxn modelId="{048B6916-A9B3-4D7F-95E8-8D2F99BDECC5}" srcId="{EAF7F19C-EC45-4E71-A6E0-D329896FFD7B}" destId="{74D05480-4662-4FC5-9315-9ADEB81CBD47}" srcOrd="0" destOrd="0" parTransId="{2B61AB37-5417-4D5B-B37F-FD9A6435957B}" sibTransId="{C39803BD-A85C-4536-94A7-70DEC800ABB6}"/>
    <dgm:cxn modelId="{4CC5FA26-7127-49E6-9189-6765FB05449D}" type="presOf" srcId="{74D05480-4662-4FC5-9315-9ADEB81CBD47}" destId="{474973D8-0998-4ED2-ABB4-EE49FF05D0DF}" srcOrd="0" destOrd="0" presId="urn:microsoft.com/office/officeart/2005/8/layout/hierarchy1"/>
    <dgm:cxn modelId="{D1D9EA2B-BC37-465B-B5A8-4E14235FED78}" srcId="{EAF7F19C-EC45-4E71-A6E0-D329896FFD7B}" destId="{E8E8EC91-9237-4861-AB3B-111B3DC15810}" srcOrd="4" destOrd="0" parTransId="{2C1ED56C-3428-4E8E-9D57-DC8DEAC91923}" sibTransId="{E58F92AA-554A-4100-AAB4-5426BD1CA760}"/>
    <dgm:cxn modelId="{E598B330-EA90-46E8-B9BF-7569569D24AA}" type="presOf" srcId="{5772E720-707E-46E9-AB08-D5E1CE2C6D46}" destId="{1E61E6AE-C53D-47F4-954D-B706AAF93DD2}" srcOrd="0" destOrd="0" presId="urn:microsoft.com/office/officeart/2005/8/layout/hierarchy1"/>
    <dgm:cxn modelId="{F1269545-E5EB-4E51-96FD-04C1E1E864E0}" srcId="{EAF7F19C-EC45-4E71-A6E0-D329896FFD7B}" destId="{917358A3-101A-42FD-AD9C-34F1626A7479}" srcOrd="1" destOrd="0" parTransId="{3E083185-3D39-4B2E-B6BA-BD983B8BB18C}" sibTransId="{CE7BDDAA-AA35-4381-B105-0BF321CE97F6}"/>
    <dgm:cxn modelId="{F674B648-322D-4FC0-9021-D7C8D32E3D6D}" type="presOf" srcId="{EAF7F19C-EC45-4E71-A6E0-D329896FFD7B}" destId="{A4E644FD-BB78-4F91-A5D2-2922B41870DD}" srcOrd="0" destOrd="0" presId="urn:microsoft.com/office/officeart/2005/8/layout/hierarchy1"/>
    <dgm:cxn modelId="{3AE4344C-A945-46D9-B3F4-B70013D75DA7}" type="presOf" srcId="{E8E8EC91-9237-4861-AB3B-111B3DC15810}" destId="{75861CE7-7EAE-40D3-9D83-D05F2A86831D}" srcOrd="0" destOrd="0" presId="urn:microsoft.com/office/officeart/2005/8/layout/hierarchy1"/>
    <dgm:cxn modelId="{932387A1-7CB7-4DDF-BC72-C88DFDC4ECC3}" srcId="{EAF7F19C-EC45-4E71-A6E0-D329896FFD7B}" destId="{727C69A7-DF6A-4D75-AD22-34ADA6C810B1}" srcOrd="2" destOrd="0" parTransId="{DCA28662-1E53-40E9-92B4-3FCB040ADEDB}" sibTransId="{C4A86013-3E6C-4707-A0AD-71491F4F8B54}"/>
    <dgm:cxn modelId="{6DF2B5BE-0001-4F2E-9535-2EAB243C5FD9}" type="presOf" srcId="{727C69A7-DF6A-4D75-AD22-34ADA6C810B1}" destId="{F153F1DE-97C1-434A-9611-624E285ABB01}" srcOrd="0" destOrd="0" presId="urn:microsoft.com/office/officeart/2005/8/layout/hierarchy1"/>
    <dgm:cxn modelId="{538289EE-83A8-4789-817E-C8C35F67B548}" srcId="{EAF7F19C-EC45-4E71-A6E0-D329896FFD7B}" destId="{5772E720-707E-46E9-AB08-D5E1CE2C6D46}" srcOrd="3" destOrd="0" parTransId="{EFD493E4-F0C7-432F-AC71-AFA2FF234AE9}" sibTransId="{6D318F5B-90D1-4926-B287-1DDE2C0258A1}"/>
    <dgm:cxn modelId="{4623A6FB-380C-4DBA-899F-5277DEBD6AD7}" type="presOf" srcId="{917358A3-101A-42FD-AD9C-34F1626A7479}" destId="{18AD1722-7F0B-4E32-B029-9EBEF8FA793A}" srcOrd="0" destOrd="0" presId="urn:microsoft.com/office/officeart/2005/8/layout/hierarchy1"/>
    <dgm:cxn modelId="{33CE9F9E-7C26-4008-9149-82227DAFEC58}" type="presParOf" srcId="{A4E644FD-BB78-4F91-A5D2-2922B41870DD}" destId="{E6F49E76-EED9-47E5-8010-A8E1975CF1A8}" srcOrd="0" destOrd="0" presId="urn:microsoft.com/office/officeart/2005/8/layout/hierarchy1"/>
    <dgm:cxn modelId="{8B052E7D-5790-4785-9E5E-A1751407986C}" type="presParOf" srcId="{E6F49E76-EED9-47E5-8010-A8E1975CF1A8}" destId="{1F44F8DB-829F-4584-A32E-02F077504A87}" srcOrd="0" destOrd="0" presId="urn:microsoft.com/office/officeart/2005/8/layout/hierarchy1"/>
    <dgm:cxn modelId="{59434037-B440-44DC-AE2B-F1B57A8C93CA}" type="presParOf" srcId="{1F44F8DB-829F-4584-A32E-02F077504A87}" destId="{CB248551-C705-4CF7-AB77-471C167E8B2C}" srcOrd="0" destOrd="0" presId="urn:microsoft.com/office/officeart/2005/8/layout/hierarchy1"/>
    <dgm:cxn modelId="{0D99D058-DE95-44F2-9352-F819BEDFC2B6}" type="presParOf" srcId="{1F44F8DB-829F-4584-A32E-02F077504A87}" destId="{474973D8-0998-4ED2-ABB4-EE49FF05D0DF}" srcOrd="1" destOrd="0" presId="urn:microsoft.com/office/officeart/2005/8/layout/hierarchy1"/>
    <dgm:cxn modelId="{97C9BBC3-5929-4D0E-83AF-6FB4F6D642F1}" type="presParOf" srcId="{E6F49E76-EED9-47E5-8010-A8E1975CF1A8}" destId="{D97F603A-EA9B-40E7-8F41-074F3768C2F3}" srcOrd="1" destOrd="0" presId="urn:microsoft.com/office/officeart/2005/8/layout/hierarchy1"/>
    <dgm:cxn modelId="{A4870F15-9D15-4A2F-A172-45176A46839A}" type="presParOf" srcId="{A4E644FD-BB78-4F91-A5D2-2922B41870DD}" destId="{6D9DF5C0-D547-442C-B557-6DB9C49B3681}" srcOrd="1" destOrd="0" presId="urn:microsoft.com/office/officeart/2005/8/layout/hierarchy1"/>
    <dgm:cxn modelId="{8B81170C-672F-4C30-9BD7-D47647B5CD4C}" type="presParOf" srcId="{6D9DF5C0-D547-442C-B557-6DB9C49B3681}" destId="{404427A6-B883-4269-A62E-C230B2AC3AAA}" srcOrd="0" destOrd="0" presId="urn:microsoft.com/office/officeart/2005/8/layout/hierarchy1"/>
    <dgm:cxn modelId="{0AE21B58-B760-4113-B7DF-F2BE48AD8940}" type="presParOf" srcId="{404427A6-B883-4269-A62E-C230B2AC3AAA}" destId="{ACC5C165-F430-4692-913C-F16794CCA806}" srcOrd="0" destOrd="0" presId="urn:microsoft.com/office/officeart/2005/8/layout/hierarchy1"/>
    <dgm:cxn modelId="{25E4A45F-C28F-4432-AD10-CD60DD886DB6}" type="presParOf" srcId="{404427A6-B883-4269-A62E-C230B2AC3AAA}" destId="{18AD1722-7F0B-4E32-B029-9EBEF8FA793A}" srcOrd="1" destOrd="0" presId="urn:microsoft.com/office/officeart/2005/8/layout/hierarchy1"/>
    <dgm:cxn modelId="{D45A5C48-7946-4056-94FC-C528348DDD80}" type="presParOf" srcId="{6D9DF5C0-D547-442C-B557-6DB9C49B3681}" destId="{70BF37C8-9AD3-4190-A21F-C76FADAD06C5}" srcOrd="1" destOrd="0" presId="urn:microsoft.com/office/officeart/2005/8/layout/hierarchy1"/>
    <dgm:cxn modelId="{52796480-7DDF-4748-89C6-A24218DB4FC1}" type="presParOf" srcId="{A4E644FD-BB78-4F91-A5D2-2922B41870DD}" destId="{297EDE15-4BC0-4854-9322-262B81AC58F2}" srcOrd="2" destOrd="0" presId="urn:microsoft.com/office/officeart/2005/8/layout/hierarchy1"/>
    <dgm:cxn modelId="{8C58C047-A932-4EB2-BD92-9701AEDCC9EB}" type="presParOf" srcId="{297EDE15-4BC0-4854-9322-262B81AC58F2}" destId="{76CD8058-6A28-4524-A710-CEDFC9944F3F}" srcOrd="0" destOrd="0" presId="urn:microsoft.com/office/officeart/2005/8/layout/hierarchy1"/>
    <dgm:cxn modelId="{FFF31203-4F18-4320-8CD2-9F1D5FB9340C}" type="presParOf" srcId="{76CD8058-6A28-4524-A710-CEDFC9944F3F}" destId="{80E9F7B6-9C3A-4A92-BEC8-68D4CB6CCB12}" srcOrd="0" destOrd="0" presId="urn:microsoft.com/office/officeart/2005/8/layout/hierarchy1"/>
    <dgm:cxn modelId="{0226FBE8-D456-478B-9A8B-D5716B65E7D6}" type="presParOf" srcId="{76CD8058-6A28-4524-A710-CEDFC9944F3F}" destId="{F153F1DE-97C1-434A-9611-624E285ABB01}" srcOrd="1" destOrd="0" presId="urn:microsoft.com/office/officeart/2005/8/layout/hierarchy1"/>
    <dgm:cxn modelId="{71D0E368-486C-40C1-9707-F86FAF7A4E91}" type="presParOf" srcId="{297EDE15-4BC0-4854-9322-262B81AC58F2}" destId="{3520AC0B-5CAB-4097-9081-69F66B3085F2}" srcOrd="1" destOrd="0" presId="urn:microsoft.com/office/officeart/2005/8/layout/hierarchy1"/>
    <dgm:cxn modelId="{3FA5663B-998A-4625-BA7D-B3267CD8E233}" type="presParOf" srcId="{A4E644FD-BB78-4F91-A5D2-2922B41870DD}" destId="{4C67F2A1-A4BD-4915-A3DD-FFA171F60143}" srcOrd="3" destOrd="0" presId="urn:microsoft.com/office/officeart/2005/8/layout/hierarchy1"/>
    <dgm:cxn modelId="{5B73F842-AB40-4C64-A355-EDBF481E1397}" type="presParOf" srcId="{4C67F2A1-A4BD-4915-A3DD-FFA171F60143}" destId="{73EA7979-AAEE-4C57-8D1E-40EBC1B467AD}" srcOrd="0" destOrd="0" presId="urn:microsoft.com/office/officeart/2005/8/layout/hierarchy1"/>
    <dgm:cxn modelId="{64F3B451-5C0A-400F-A7DE-6DF006EF857D}" type="presParOf" srcId="{73EA7979-AAEE-4C57-8D1E-40EBC1B467AD}" destId="{512AD7A6-1916-4A5A-A0F9-EBD7BA06464D}" srcOrd="0" destOrd="0" presId="urn:microsoft.com/office/officeart/2005/8/layout/hierarchy1"/>
    <dgm:cxn modelId="{BC510164-D7D8-4FFC-B752-FE9DF7250522}" type="presParOf" srcId="{73EA7979-AAEE-4C57-8D1E-40EBC1B467AD}" destId="{1E61E6AE-C53D-47F4-954D-B706AAF93DD2}" srcOrd="1" destOrd="0" presId="urn:microsoft.com/office/officeart/2005/8/layout/hierarchy1"/>
    <dgm:cxn modelId="{4ED2AD62-19D2-42EC-8764-23FDD7EF1785}" type="presParOf" srcId="{4C67F2A1-A4BD-4915-A3DD-FFA171F60143}" destId="{9A133751-888C-4695-AFBA-744D647B73A9}" srcOrd="1" destOrd="0" presId="urn:microsoft.com/office/officeart/2005/8/layout/hierarchy1"/>
    <dgm:cxn modelId="{0342D162-C182-4E58-BF77-33A96C779C48}" type="presParOf" srcId="{A4E644FD-BB78-4F91-A5D2-2922B41870DD}" destId="{76169403-43C9-4564-BD91-7B126DEE6E3F}" srcOrd="4" destOrd="0" presId="urn:microsoft.com/office/officeart/2005/8/layout/hierarchy1"/>
    <dgm:cxn modelId="{36FCAFBA-35ED-4EE1-953F-D585CDE4201D}" type="presParOf" srcId="{76169403-43C9-4564-BD91-7B126DEE6E3F}" destId="{8A9DDF77-C0A5-4C6D-8DFD-4BFB70D6B302}" srcOrd="0" destOrd="0" presId="urn:microsoft.com/office/officeart/2005/8/layout/hierarchy1"/>
    <dgm:cxn modelId="{657F19BA-7185-4A11-9ACE-6C1645530285}" type="presParOf" srcId="{8A9DDF77-C0A5-4C6D-8DFD-4BFB70D6B302}" destId="{1A94993A-E0BA-418B-99EE-8CB3948F2148}" srcOrd="0" destOrd="0" presId="urn:microsoft.com/office/officeart/2005/8/layout/hierarchy1"/>
    <dgm:cxn modelId="{86BB865F-2A77-439C-8503-CC8E5FB971B7}" type="presParOf" srcId="{8A9DDF77-C0A5-4C6D-8DFD-4BFB70D6B302}" destId="{75861CE7-7EAE-40D3-9D83-D05F2A86831D}" srcOrd="1" destOrd="0" presId="urn:microsoft.com/office/officeart/2005/8/layout/hierarchy1"/>
    <dgm:cxn modelId="{84070028-89ED-4547-8F78-3FEB58540BF4}" type="presParOf" srcId="{76169403-43C9-4564-BD91-7B126DEE6E3F}" destId="{E9CDEEBD-61A4-44F8-9C97-0ABD54334FC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05/8/layout/hProcess11" loCatId="icon" qsTypeId="urn:microsoft.com/office/officeart/2005/8/quickstyle/simple1" qsCatId="simple" csTypeId="urn:microsoft.com/office/officeart/2005/8/colors/colorful1" csCatId="colorful" phldr="1"/>
      <dgm:spPr/>
      <dgm:t>
        <a:bodyPr/>
        <a:lstStyle/>
        <a:p>
          <a:endParaRPr lang="en-US"/>
        </a:p>
      </dgm:t>
    </dgm:pt>
    <dgm:pt modelId="{AACEAFD5-63CF-4AFC-B46F-BE086C5D447C}">
      <dgm:prSet phldrT="[Text]" custT="1"/>
      <dgm:spPr/>
      <dgm:t>
        <a:bodyPr/>
        <a:lstStyle/>
        <a:p>
          <a:pPr algn="l">
            <a:lnSpc>
              <a:spcPct val="100000"/>
            </a:lnSpc>
          </a:pPr>
          <a:r>
            <a:rPr lang="es-PA" sz="1400" b="1" dirty="0">
              <a:solidFill>
                <a:schemeClr val="tx1">
                  <a:lumMod val="75000"/>
                  <a:lumOff val="25000"/>
                </a:schemeClr>
              </a:solidFill>
              <a:effectLst/>
              <a:latin typeface="+mj-lt"/>
            </a:rPr>
            <a:t>Meta: </a:t>
          </a:r>
          <a:endParaRPr lang="en-US" sz="1400" b="1" dirty="0">
            <a:solidFill>
              <a:schemeClr val="tx1">
                <a:lumMod val="75000"/>
                <a:lumOff val="25000"/>
              </a:schemeClr>
            </a:solidFill>
            <a:effectLst/>
            <a:latin typeface="+mj-lt"/>
          </a:endParaRPr>
        </a:p>
      </dgm:t>
    </dgm:pt>
    <dgm:pt modelId="{7A0BD8EC-BB4A-4912-A54E-6F39B681264E}" type="parTrans" cxnId="{AE101ABC-7EA3-4444-A576-8AB15A371C84}">
      <dgm:prSet/>
      <dgm:spPr/>
      <dgm:t>
        <a:bodyPr/>
        <a:lstStyle/>
        <a:p>
          <a:pPr>
            <a:lnSpc>
              <a:spcPct val="100000"/>
            </a:lnSpc>
          </a:pPr>
          <a:endParaRPr lang="en-US" sz="1800" b="0">
            <a:solidFill>
              <a:schemeClr val="tx1">
                <a:lumMod val="75000"/>
                <a:lumOff val="25000"/>
              </a:schemeClr>
            </a:solidFill>
            <a:effectLst/>
          </a:endParaRPr>
        </a:p>
      </dgm:t>
    </dgm:pt>
    <dgm:pt modelId="{7A8D4B4D-06E9-4958-810D-A6226B6AC588}" type="sibTrans" cxnId="{AE101ABC-7EA3-4444-A576-8AB15A371C84}">
      <dgm:prSet/>
      <dgm:spPr/>
      <dgm:t>
        <a:bodyPr/>
        <a:lstStyle/>
        <a:p>
          <a:pPr>
            <a:lnSpc>
              <a:spcPct val="100000"/>
            </a:lnSpc>
          </a:pPr>
          <a:endParaRPr lang="en-US" sz="1800" b="0">
            <a:solidFill>
              <a:schemeClr val="tx1">
                <a:lumMod val="75000"/>
                <a:lumOff val="25000"/>
              </a:schemeClr>
            </a:solidFill>
            <a:effectLst/>
          </a:endParaRPr>
        </a:p>
      </dgm:t>
    </dgm:pt>
    <dgm:pt modelId="{349299C9-846E-4827-813A-349CCCE20782}">
      <dgm:prSet phldrT="[Text]" custT="1"/>
      <dgm:spPr/>
      <dgm:t>
        <a:bodyPr lIns="108000" tIns="432000" rIns="288000" anchor="t" anchorCtr="0"/>
        <a:lstStyle/>
        <a:p>
          <a:pPr marL="0" lvl="0" indent="0" algn="just" defTabSz="533400">
            <a:lnSpc>
              <a:spcPct val="100000"/>
            </a:lnSpc>
            <a:spcBef>
              <a:spcPct val="0"/>
            </a:spcBef>
            <a:spcAft>
              <a:spcPts val="0"/>
            </a:spcAft>
            <a:buNone/>
          </a:pPr>
          <a:r>
            <a:rPr lang="es-MX" sz="1100" b="0" kern="1200" dirty="0">
              <a:solidFill>
                <a:schemeClr val="tx1">
                  <a:lumMod val="75000"/>
                  <a:lumOff val="25000"/>
                </a:schemeClr>
              </a:solidFill>
              <a:effectLst/>
              <a:latin typeface="+mn-lt"/>
              <a:ea typeface="+mn-ea"/>
              <a:cs typeface="+mn-cs"/>
            </a:rPr>
            <a:t>La meta será alcanzar un estado donde resulte beneficiada la Inteligencia Artificial.</a:t>
          </a:r>
          <a:endParaRPr lang="en-US" sz="1100" b="0" kern="1200" dirty="0">
            <a:solidFill>
              <a:schemeClr val="tx1">
                <a:lumMod val="75000"/>
                <a:lumOff val="25000"/>
              </a:schemeClr>
            </a:solidFill>
            <a:effectLst/>
            <a:latin typeface="+mn-lt"/>
            <a:ea typeface="+mn-ea"/>
            <a:cs typeface="+mn-cs"/>
          </a:endParaRPr>
        </a:p>
      </dgm:t>
    </dgm:pt>
    <dgm:pt modelId="{AEA27547-B9ED-4994-BD27-04EC297EF367}" type="parTrans" cxnId="{0EFA3039-6828-403C-9445-4359BA6645E6}">
      <dgm:prSet/>
      <dgm:spPr/>
      <dgm:t>
        <a:bodyPr/>
        <a:lstStyle/>
        <a:p>
          <a:pPr>
            <a:lnSpc>
              <a:spcPct val="100000"/>
            </a:lnSpc>
          </a:pPr>
          <a:endParaRPr lang="en-US" sz="1800" b="0">
            <a:solidFill>
              <a:schemeClr val="tx1">
                <a:lumMod val="75000"/>
                <a:lumOff val="25000"/>
              </a:schemeClr>
            </a:solidFill>
            <a:effectLst/>
          </a:endParaRPr>
        </a:p>
      </dgm:t>
    </dgm:pt>
    <dgm:pt modelId="{9D819F52-ACA0-4B08-8256-DF6BD8FA3A0B}" type="sibTrans" cxnId="{0EFA3039-6828-403C-9445-4359BA6645E6}">
      <dgm:prSet/>
      <dgm:spPr/>
      <dgm:t>
        <a:bodyPr/>
        <a:lstStyle/>
        <a:p>
          <a:pPr>
            <a:lnSpc>
              <a:spcPct val="100000"/>
            </a:lnSpc>
          </a:pPr>
          <a:endParaRPr lang="en-US" sz="1800" b="0">
            <a:solidFill>
              <a:schemeClr val="tx1">
                <a:lumMod val="75000"/>
                <a:lumOff val="25000"/>
              </a:schemeClr>
            </a:solidFill>
            <a:effectLst/>
          </a:endParaRPr>
        </a:p>
      </dgm:t>
    </dgm:pt>
    <dgm:pt modelId="{5D70EFF5-8B31-4A1F-AE44-51E4CF0013EB}">
      <dgm:prSet phldrT="[Text]" custT="1"/>
      <dgm:spPr/>
      <dgm:t>
        <a:bodyPr lIns="108000" tIns="432000" rIns="288000" anchor="t" anchorCtr="0"/>
        <a:lstStyle/>
        <a:p>
          <a:pPr marL="17463" indent="-17463" algn="just">
            <a:lnSpc>
              <a:spcPct val="100000"/>
            </a:lnSpc>
            <a:buNone/>
            <a:tabLst/>
          </a:pPr>
          <a:r>
            <a:rPr lang="es-MX" sz="1100" b="0" dirty="0">
              <a:solidFill>
                <a:schemeClr val="tx1">
                  <a:lumMod val="75000"/>
                  <a:lumOff val="25000"/>
                </a:schemeClr>
              </a:solidFill>
              <a:effectLst/>
            </a:rPr>
            <a:t>La función de coste heurística será la diferencia de la salud entre ambos jugadores: </a:t>
          </a:r>
          <a:endParaRPr lang="en-US" sz="1100" b="0" dirty="0">
            <a:solidFill>
              <a:schemeClr val="tx1">
                <a:lumMod val="75000"/>
                <a:lumOff val="25000"/>
              </a:schemeClr>
            </a:solidFill>
            <a:effectLst/>
          </a:endParaRPr>
        </a:p>
      </dgm:t>
    </dgm:pt>
    <dgm:pt modelId="{96C720A0-FEEF-48D1-8DF6-ABA03C304822}" type="parTrans" cxnId="{E97FF64F-8020-497E-AE7D-2395DDA4560D}">
      <dgm:prSet/>
      <dgm:spPr/>
      <dgm:t>
        <a:bodyPr/>
        <a:lstStyle/>
        <a:p>
          <a:pPr>
            <a:lnSpc>
              <a:spcPct val="100000"/>
            </a:lnSpc>
          </a:pPr>
          <a:endParaRPr lang="en-US" sz="1800" b="0">
            <a:solidFill>
              <a:schemeClr val="tx1">
                <a:lumMod val="75000"/>
                <a:lumOff val="25000"/>
              </a:schemeClr>
            </a:solidFill>
            <a:effectLst/>
          </a:endParaRPr>
        </a:p>
      </dgm:t>
    </dgm:pt>
    <dgm:pt modelId="{B6A59CDE-18AD-4553-B6C5-FF001A8E8510}" type="sibTrans" cxnId="{E97FF64F-8020-497E-AE7D-2395DDA4560D}">
      <dgm:prSet/>
      <dgm:spPr/>
      <dgm:t>
        <a:bodyPr/>
        <a:lstStyle/>
        <a:p>
          <a:pPr>
            <a:lnSpc>
              <a:spcPct val="100000"/>
            </a:lnSpc>
          </a:pPr>
          <a:endParaRPr lang="en-US" sz="1800" b="0">
            <a:solidFill>
              <a:schemeClr val="tx1">
                <a:lumMod val="75000"/>
                <a:lumOff val="25000"/>
              </a:schemeClr>
            </a:solidFill>
            <a:effectLst/>
          </a:endParaRPr>
        </a:p>
      </dgm:t>
    </dgm:pt>
    <dgm:pt modelId="{D71FC021-6A65-44D1-95B9-0E6C89079866}">
      <dgm:prSet phldrT="[Text]" custT="1"/>
      <dgm:spPr/>
      <dgm:t>
        <a:bodyPr/>
        <a:lstStyle/>
        <a:p>
          <a:pPr marL="17463" indent="0" algn="l">
            <a:lnSpc>
              <a:spcPct val="100000"/>
            </a:lnSpc>
            <a:buNone/>
            <a:tabLst/>
          </a:pPr>
          <a:r>
            <a:rPr lang="es-PA" sz="1400" b="1" dirty="0">
              <a:solidFill>
                <a:schemeClr val="tx1">
                  <a:lumMod val="75000"/>
                  <a:lumOff val="25000"/>
                </a:schemeClr>
              </a:solidFill>
              <a:effectLst/>
              <a:latin typeface="+mj-lt"/>
            </a:rPr>
            <a:t>Función de coste: </a:t>
          </a:r>
          <a:endParaRPr lang="en-US" sz="1400" b="1" dirty="0">
            <a:solidFill>
              <a:schemeClr val="tx1">
                <a:lumMod val="75000"/>
                <a:lumOff val="25000"/>
              </a:schemeClr>
            </a:solidFill>
            <a:effectLst/>
            <a:latin typeface="+mj-lt"/>
          </a:endParaRPr>
        </a:p>
      </dgm:t>
    </dgm:pt>
    <dgm:pt modelId="{862AAE39-3AAD-40E3-BA20-90187BD73242}" type="parTrans" cxnId="{53239C96-427C-420B-95DC-546F3B30ED65}">
      <dgm:prSet/>
      <dgm:spPr/>
      <dgm:t>
        <a:bodyPr/>
        <a:lstStyle/>
        <a:p>
          <a:pPr>
            <a:lnSpc>
              <a:spcPct val="100000"/>
            </a:lnSpc>
          </a:pPr>
          <a:endParaRPr lang="en-US" sz="1800" b="0">
            <a:solidFill>
              <a:schemeClr val="tx1">
                <a:lumMod val="75000"/>
                <a:lumOff val="25000"/>
              </a:schemeClr>
            </a:solidFill>
            <a:effectLst/>
          </a:endParaRPr>
        </a:p>
      </dgm:t>
    </dgm:pt>
    <dgm:pt modelId="{9B090D9D-470E-46E2-AABB-0368A52481AA}" type="sibTrans" cxnId="{53239C96-427C-420B-95DC-546F3B30ED65}">
      <dgm:prSet/>
      <dgm:spPr/>
      <dgm:t>
        <a:bodyPr/>
        <a:lstStyle/>
        <a:p>
          <a:pPr>
            <a:lnSpc>
              <a:spcPct val="100000"/>
            </a:lnSpc>
          </a:pPr>
          <a:endParaRPr lang="en-US" sz="1800" b="0">
            <a:solidFill>
              <a:schemeClr val="tx1">
                <a:lumMod val="75000"/>
                <a:lumOff val="25000"/>
              </a:schemeClr>
            </a:solidFill>
            <a:effectLst/>
          </a:endParaRPr>
        </a:p>
      </dgm:t>
    </dgm:pt>
    <dgm:pt modelId="{4A6BB192-9983-4F48-BBC5-6E384EED7EC5}">
      <dgm:prSet phldrT="[Text]" custT="1"/>
      <dgm:spPr/>
      <dgm:t>
        <a:bodyPr lIns="108000" tIns="432000" rIns="288000" anchor="t" anchorCtr="0"/>
        <a:lstStyle/>
        <a:p>
          <a:pPr marL="17463" indent="0" algn="just">
            <a:lnSpc>
              <a:spcPct val="100000"/>
            </a:lnSpc>
            <a:buNone/>
            <a:tabLst/>
          </a:pPr>
          <a:r>
            <a:rPr lang="es-MX" sz="1100" b="0" dirty="0">
              <a:solidFill>
                <a:schemeClr val="tx1">
                  <a:lumMod val="75000"/>
                  <a:lumOff val="25000"/>
                </a:schemeClr>
              </a:solidFill>
              <a:effectLst/>
            </a:rPr>
            <a:t>La función de coste está determinada por la cantidad de estados recorridos para tomar una decisión. </a:t>
          </a:r>
          <a:endParaRPr lang="en-US" sz="1100" b="0" dirty="0">
            <a:solidFill>
              <a:schemeClr val="tx1">
                <a:lumMod val="75000"/>
                <a:lumOff val="25000"/>
              </a:schemeClr>
            </a:solidFill>
            <a:effectLst/>
          </a:endParaRPr>
        </a:p>
      </dgm:t>
    </dgm:pt>
    <dgm:pt modelId="{230A6E4A-6CED-4DC0-AEFE-6859FE07B658}" type="parTrans" cxnId="{E3115EEA-DE9C-4F06-B8B3-BEB263D5F2B1}">
      <dgm:prSet/>
      <dgm:spPr/>
      <dgm:t>
        <a:bodyPr/>
        <a:lstStyle/>
        <a:p>
          <a:pPr>
            <a:lnSpc>
              <a:spcPct val="100000"/>
            </a:lnSpc>
          </a:pPr>
          <a:endParaRPr lang="en-US" sz="1800" b="0">
            <a:solidFill>
              <a:schemeClr val="tx1">
                <a:lumMod val="75000"/>
                <a:lumOff val="25000"/>
              </a:schemeClr>
            </a:solidFill>
            <a:effectLst/>
          </a:endParaRPr>
        </a:p>
      </dgm:t>
    </dgm:pt>
    <dgm:pt modelId="{0B568EC2-5D2A-4B00-8047-B7832F245B44}" type="sibTrans" cxnId="{E3115EEA-DE9C-4F06-B8B3-BEB263D5F2B1}">
      <dgm:prSet/>
      <dgm:spPr/>
      <dgm:t>
        <a:bodyPr/>
        <a:lstStyle/>
        <a:p>
          <a:pPr>
            <a:lnSpc>
              <a:spcPct val="100000"/>
            </a:lnSpc>
          </a:pPr>
          <a:endParaRPr lang="en-US" sz="1800" b="0">
            <a:solidFill>
              <a:schemeClr val="tx1">
                <a:lumMod val="75000"/>
                <a:lumOff val="25000"/>
              </a:schemeClr>
            </a:solidFill>
            <a:effectLst/>
          </a:endParaRPr>
        </a:p>
      </dgm:t>
    </dgm:pt>
    <dgm:pt modelId="{D07AD3FD-84FF-467E-9693-752776549C61}">
      <dgm:prSet phldrT="[Text]" custT="1"/>
      <dgm:spPr/>
      <dgm:t>
        <a:bodyPr/>
        <a:lstStyle/>
        <a:p>
          <a:pPr marL="17463" indent="-17463" algn="l">
            <a:lnSpc>
              <a:spcPct val="100000"/>
            </a:lnSpc>
            <a:buNone/>
            <a:tabLst/>
          </a:pPr>
          <a:r>
            <a:rPr lang="es-PA" sz="1400" b="1" dirty="0">
              <a:solidFill>
                <a:schemeClr val="tx1">
                  <a:lumMod val="75000"/>
                  <a:lumOff val="25000"/>
                </a:schemeClr>
              </a:solidFill>
              <a:effectLst/>
              <a:latin typeface="+mj-lt"/>
            </a:rPr>
            <a:t>Función de coste heurística: </a:t>
          </a:r>
          <a:endParaRPr lang="en-US" sz="1400" b="1" dirty="0">
            <a:solidFill>
              <a:schemeClr val="tx1">
                <a:lumMod val="75000"/>
                <a:lumOff val="25000"/>
              </a:schemeClr>
            </a:solidFill>
            <a:effectLst/>
            <a:latin typeface="+mj-lt"/>
          </a:endParaRPr>
        </a:p>
      </dgm:t>
    </dgm:pt>
    <dgm:pt modelId="{A8C9B7A9-BC2A-4753-B7F0-F2E361D95520}" type="sibTrans" cxnId="{55492768-9A5E-4F74-AC7C-959C5C24EFD3}">
      <dgm:prSet/>
      <dgm:spPr/>
      <dgm:t>
        <a:bodyPr/>
        <a:lstStyle/>
        <a:p>
          <a:pPr>
            <a:lnSpc>
              <a:spcPct val="100000"/>
            </a:lnSpc>
          </a:pPr>
          <a:endParaRPr lang="en-US" sz="1800" b="0">
            <a:solidFill>
              <a:schemeClr val="tx1">
                <a:lumMod val="75000"/>
                <a:lumOff val="25000"/>
              </a:schemeClr>
            </a:solidFill>
            <a:effectLst/>
          </a:endParaRPr>
        </a:p>
      </dgm:t>
    </dgm:pt>
    <dgm:pt modelId="{7B691773-F524-4FAD-A272-BDF0B0C4370A}" type="parTrans" cxnId="{55492768-9A5E-4F74-AC7C-959C5C24EFD3}">
      <dgm:prSet/>
      <dgm:spPr/>
      <dgm:t>
        <a:bodyPr/>
        <a:lstStyle/>
        <a:p>
          <a:pPr>
            <a:lnSpc>
              <a:spcPct val="100000"/>
            </a:lnSpc>
          </a:pPr>
          <a:endParaRPr lang="en-US" sz="1800" b="0">
            <a:solidFill>
              <a:schemeClr val="tx1">
                <a:lumMod val="75000"/>
                <a:lumOff val="25000"/>
              </a:schemeClr>
            </a:solidFill>
            <a:effectLst/>
          </a:endParaRPr>
        </a:p>
      </dgm:t>
    </dgm:pt>
    <dgm:pt modelId="{32CCB050-072A-41BF-BE1B-388CF53E5629}">
      <dgm:prSet custT="1"/>
      <dgm:spPr/>
      <dgm:t>
        <a:bodyPr/>
        <a:lstStyle/>
        <a:p>
          <a:pPr algn="l">
            <a:lnSpc>
              <a:spcPct val="100000"/>
            </a:lnSpc>
          </a:pPr>
          <a:r>
            <a:rPr lang="es-PA" sz="1400" b="1" dirty="0">
              <a:solidFill>
                <a:schemeClr val="tx1">
                  <a:lumMod val="75000"/>
                  <a:lumOff val="25000"/>
                </a:schemeClr>
              </a:solidFill>
              <a:effectLst/>
              <a:latin typeface="+mj-lt"/>
            </a:rPr>
            <a:t>Espacio de estados: </a:t>
          </a:r>
          <a:endParaRPr lang="ru-RU" sz="1400" b="1" dirty="0">
            <a:solidFill>
              <a:schemeClr val="tx1">
                <a:lumMod val="75000"/>
                <a:lumOff val="25000"/>
              </a:schemeClr>
            </a:solidFill>
            <a:effectLst/>
            <a:latin typeface="+mj-lt"/>
          </a:endParaRPr>
        </a:p>
      </dgm:t>
    </dgm:pt>
    <dgm:pt modelId="{B301371B-A53D-4B79-8B8D-7B304894442B}" type="parTrans" cxnId="{042E0AE1-6450-410A-B96E-AFBADB139BEA}">
      <dgm:prSet/>
      <dgm:spPr/>
      <dgm:t>
        <a:bodyPr/>
        <a:lstStyle/>
        <a:p>
          <a:pPr>
            <a:lnSpc>
              <a:spcPct val="100000"/>
            </a:lnSpc>
          </a:pPr>
          <a:endParaRPr lang="ru-RU" sz="1800" b="0">
            <a:solidFill>
              <a:schemeClr val="tx1">
                <a:lumMod val="75000"/>
                <a:lumOff val="25000"/>
              </a:schemeClr>
            </a:solidFill>
            <a:effectLst/>
          </a:endParaRPr>
        </a:p>
      </dgm:t>
    </dgm:pt>
    <dgm:pt modelId="{BF05D8EE-4413-4737-8721-DAF10D6CAB04}" type="sibTrans" cxnId="{042E0AE1-6450-410A-B96E-AFBADB139BEA}">
      <dgm:prSet/>
      <dgm:spPr/>
      <dgm:t>
        <a:bodyPr/>
        <a:lstStyle/>
        <a:p>
          <a:pPr>
            <a:lnSpc>
              <a:spcPct val="100000"/>
            </a:lnSpc>
          </a:pPr>
          <a:endParaRPr lang="ru-RU" sz="1800" b="0">
            <a:solidFill>
              <a:schemeClr val="tx1">
                <a:lumMod val="75000"/>
                <a:lumOff val="25000"/>
              </a:schemeClr>
            </a:solidFill>
            <a:effectLst/>
          </a:endParaRPr>
        </a:p>
      </dgm:t>
    </dgm:pt>
    <dgm:pt modelId="{9E838AE2-4659-4603-ABC8-58DF4222C0D4}">
      <dgm:prSet custT="1"/>
      <dgm:spPr/>
      <dgm:t>
        <a:bodyPr/>
        <a:lstStyle/>
        <a:p>
          <a:pPr>
            <a:lnSpc>
              <a:spcPct val="100000"/>
            </a:lnSpc>
          </a:pPr>
          <a:r>
            <a:rPr lang="es-PA" sz="1400" b="1" dirty="0">
              <a:solidFill>
                <a:schemeClr val="tx1">
                  <a:lumMod val="75000"/>
                  <a:lumOff val="25000"/>
                </a:schemeClr>
              </a:solidFill>
              <a:effectLst/>
              <a:latin typeface="+mj-lt"/>
            </a:rPr>
            <a:t>Solución: </a:t>
          </a:r>
          <a:endParaRPr lang="ru-RU" sz="1400" b="1" dirty="0">
            <a:solidFill>
              <a:schemeClr val="tx1">
                <a:lumMod val="75000"/>
                <a:lumOff val="25000"/>
              </a:schemeClr>
            </a:solidFill>
            <a:effectLst/>
            <a:latin typeface="+mj-lt"/>
          </a:endParaRPr>
        </a:p>
      </dgm:t>
    </dgm:pt>
    <dgm:pt modelId="{5FC53805-9431-4BC8-ADB9-DABF59DE31C7}" type="parTrans" cxnId="{CF54291C-AAFD-4FA4-9A16-20CE892BA907}">
      <dgm:prSet/>
      <dgm:spPr/>
      <dgm:t>
        <a:bodyPr/>
        <a:lstStyle/>
        <a:p>
          <a:pPr>
            <a:lnSpc>
              <a:spcPct val="100000"/>
            </a:lnSpc>
          </a:pPr>
          <a:endParaRPr lang="ru-RU" sz="1800" b="0">
            <a:solidFill>
              <a:schemeClr val="tx1">
                <a:lumMod val="75000"/>
                <a:lumOff val="25000"/>
              </a:schemeClr>
            </a:solidFill>
            <a:effectLst/>
          </a:endParaRPr>
        </a:p>
      </dgm:t>
    </dgm:pt>
    <dgm:pt modelId="{61F1BCD3-232D-4C03-B56C-182BCB6108CD}" type="sibTrans" cxnId="{CF54291C-AAFD-4FA4-9A16-20CE892BA907}">
      <dgm:prSet/>
      <dgm:spPr/>
      <dgm:t>
        <a:bodyPr/>
        <a:lstStyle/>
        <a:p>
          <a:pPr>
            <a:lnSpc>
              <a:spcPct val="100000"/>
            </a:lnSpc>
          </a:pPr>
          <a:endParaRPr lang="ru-RU" sz="1800" b="0">
            <a:solidFill>
              <a:schemeClr val="tx1">
                <a:lumMod val="75000"/>
                <a:lumOff val="25000"/>
              </a:schemeClr>
            </a:solidFill>
            <a:effectLst/>
          </a:endParaRPr>
        </a:p>
      </dgm:t>
    </dgm:pt>
    <dgm:pt modelId="{04A40292-9119-41B2-B968-7B651F20675D}">
      <dgm:prSet custT="1"/>
      <dgm:spPr/>
      <dgm:t>
        <a:bodyPr lIns="108000" tIns="432000" rIns="288000" anchor="t" anchorCtr="0"/>
        <a:lstStyle/>
        <a:p>
          <a:pPr marL="0" lvl="0" indent="0" algn="just" defTabSz="533400">
            <a:lnSpc>
              <a:spcPct val="100000"/>
            </a:lnSpc>
            <a:spcBef>
              <a:spcPct val="0"/>
            </a:spcBef>
            <a:spcAft>
              <a:spcPts val="0"/>
            </a:spcAft>
            <a:buNone/>
          </a:pPr>
          <a:r>
            <a:rPr lang="es-MX" sz="1100" b="0" kern="1200" dirty="0">
              <a:solidFill>
                <a:schemeClr val="tx1">
                  <a:lumMod val="75000"/>
                  <a:lumOff val="25000"/>
                </a:schemeClr>
              </a:solidFill>
              <a:effectLst/>
              <a:latin typeface="+mn-lt"/>
              <a:ea typeface="+mn-ea"/>
              <a:cs typeface="+mn-cs"/>
            </a:rPr>
            <a:t>El juego dispone de 5 posiciones posibles y 3 armas disponibles. Esto multiplicado, nos da una cantidad de 15 movimientos disponibles por nivel, debido a que el juego sólo cuenta con 6 municiones en total por todas las armas y el árbol crece exponencialmente, el espacio de estados esperado es de: </a:t>
          </a:r>
          <a:endParaRPr lang="en-US" sz="1100" b="0" kern="1200" dirty="0">
            <a:solidFill>
              <a:schemeClr val="tx1">
                <a:lumMod val="75000"/>
                <a:lumOff val="25000"/>
              </a:schemeClr>
            </a:solidFill>
            <a:effectLst/>
            <a:latin typeface="+mn-lt"/>
            <a:ea typeface="+mn-ea"/>
            <a:cs typeface="+mn-cs"/>
          </a:endParaRPr>
        </a:p>
      </dgm:t>
    </dgm:pt>
    <dgm:pt modelId="{70078FF1-F2A9-4A6B-88D1-8CF3595EFE73}" type="parTrans" cxnId="{1D6C5464-DE30-4BEC-9E27-B2C179C39CC4}">
      <dgm:prSet/>
      <dgm:spPr/>
      <dgm:t>
        <a:bodyPr/>
        <a:lstStyle/>
        <a:p>
          <a:pPr>
            <a:lnSpc>
              <a:spcPct val="100000"/>
            </a:lnSpc>
          </a:pPr>
          <a:endParaRPr lang="en-US" sz="1800" b="0">
            <a:solidFill>
              <a:schemeClr val="tx1">
                <a:lumMod val="75000"/>
                <a:lumOff val="25000"/>
              </a:schemeClr>
            </a:solidFill>
            <a:effectLst/>
          </a:endParaRPr>
        </a:p>
      </dgm:t>
    </dgm:pt>
    <dgm:pt modelId="{B4C4972A-0898-484E-AF78-D5D7E0F991F2}" type="sibTrans" cxnId="{1D6C5464-DE30-4BEC-9E27-B2C179C39CC4}">
      <dgm:prSet/>
      <dgm:spPr/>
      <dgm:t>
        <a:bodyPr/>
        <a:lstStyle/>
        <a:p>
          <a:pPr>
            <a:lnSpc>
              <a:spcPct val="100000"/>
            </a:lnSpc>
          </a:pPr>
          <a:endParaRPr lang="en-US" sz="1800" b="0">
            <a:solidFill>
              <a:schemeClr val="tx1">
                <a:lumMod val="75000"/>
                <a:lumOff val="25000"/>
              </a:schemeClr>
            </a:solidFill>
            <a:effectLst/>
          </a:endParaRPr>
        </a:p>
      </dgm:t>
    </dgm:pt>
    <dgm:pt modelId="{C8E903CE-0CFD-4D68-A857-80E14557005E}">
      <dgm:prSet custT="1"/>
      <dgm:spPr/>
      <dgm:t>
        <a:bodyPr lIns="108000" tIns="432000" rIns="288000" anchor="t" anchorCtr="0"/>
        <a:lstStyle/>
        <a:p>
          <a:pPr marL="0" lvl="0" indent="0" defTabSz="533400">
            <a:lnSpc>
              <a:spcPct val="100000"/>
            </a:lnSpc>
            <a:spcBef>
              <a:spcPct val="0"/>
            </a:spcBef>
            <a:spcAft>
              <a:spcPts val="0"/>
            </a:spcAft>
            <a:buNone/>
          </a:pPr>
          <a:r>
            <a:rPr lang="es-MX" sz="1100" b="0" kern="1200" dirty="0">
              <a:solidFill>
                <a:schemeClr val="tx1">
                  <a:lumMod val="75000"/>
                  <a:lumOff val="25000"/>
                </a:schemeClr>
              </a:solidFill>
              <a:effectLst/>
              <a:latin typeface="+mn-lt"/>
              <a:ea typeface="+mn-ea"/>
              <a:cs typeface="+mn-cs"/>
            </a:rPr>
            <a:t>La solución, para ambos algoritmos debe ser, buscar la mejor solución. </a:t>
          </a:r>
          <a:endParaRPr lang="en-US" sz="1100" b="0" kern="1200" dirty="0">
            <a:solidFill>
              <a:schemeClr val="tx1">
                <a:lumMod val="75000"/>
                <a:lumOff val="25000"/>
              </a:schemeClr>
            </a:solidFill>
            <a:effectLst/>
            <a:latin typeface="+mn-lt"/>
            <a:ea typeface="+mn-ea"/>
            <a:cs typeface="+mn-cs"/>
          </a:endParaRPr>
        </a:p>
      </dgm:t>
    </dgm:pt>
    <dgm:pt modelId="{D5890537-0D77-4DA1-A100-62C393623468}" type="parTrans" cxnId="{17BD67AD-4331-49EC-BC4A-29404E891597}">
      <dgm:prSet/>
      <dgm:spPr/>
      <dgm:t>
        <a:bodyPr/>
        <a:lstStyle/>
        <a:p>
          <a:pPr>
            <a:lnSpc>
              <a:spcPct val="100000"/>
            </a:lnSpc>
          </a:pPr>
          <a:endParaRPr lang="en-US" sz="1800" b="0">
            <a:solidFill>
              <a:schemeClr val="tx1">
                <a:lumMod val="75000"/>
                <a:lumOff val="25000"/>
              </a:schemeClr>
            </a:solidFill>
            <a:effectLst/>
          </a:endParaRPr>
        </a:p>
      </dgm:t>
    </dgm:pt>
    <dgm:pt modelId="{862799CE-00F4-4DD6-894E-A487503F8DE6}" type="sibTrans" cxnId="{17BD67AD-4331-49EC-BC4A-29404E891597}">
      <dgm:prSet/>
      <dgm:spPr/>
      <dgm:t>
        <a:bodyPr/>
        <a:lstStyle/>
        <a:p>
          <a:pPr>
            <a:lnSpc>
              <a:spcPct val="100000"/>
            </a:lnSpc>
          </a:pPr>
          <a:endParaRPr lang="en-US" sz="1800" b="0">
            <a:solidFill>
              <a:schemeClr val="tx1">
                <a:lumMod val="75000"/>
                <a:lumOff val="25000"/>
              </a:schemeClr>
            </a:solidFill>
            <a:effectLst/>
          </a:endParaRPr>
        </a:p>
      </dgm:t>
    </dgm:pt>
    <dgm:pt modelId="{BBEB1450-94BF-4D18-B9DC-76834DDA7E85}">
      <dgm:prSet custT="1"/>
      <dgm:spPr/>
      <dgm:t>
        <a:bodyPr/>
        <a:lstStyle/>
        <a:p>
          <a:pPr marL="17463" indent="0" algn="just">
            <a:lnSpc>
              <a:spcPct val="100000"/>
            </a:lnSpc>
            <a:buNone/>
            <a:tabLst/>
          </a:pPr>
          <a:endParaRPr lang="es-PA" sz="1100" b="0" dirty="0">
            <a:solidFill>
              <a:schemeClr val="tx1">
                <a:lumMod val="75000"/>
                <a:lumOff val="25000"/>
              </a:schemeClr>
            </a:solidFill>
            <a:effectLst/>
          </a:endParaRPr>
        </a:p>
      </dgm:t>
    </dgm:pt>
    <dgm:pt modelId="{B7B68834-D8ED-4282-8992-84D8BFE106F9}" type="parTrans" cxnId="{DEC05961-09C8-42EE-B283-25F5B4029A96}">
      <dgm:prSet/>
      <dgm:spPr/>
      <dgm:t>
        <a:bodyPr/>
        <a:lstStyle/>
        <a:p>
          <a:endParaRPr lang="es-PA"/>
        </a:p>
      </dgm:t>
    </dgm:pt>
    <dgm:pt modelId="{9FD79668-1F3E-4CB7-942A-DF0ADEF1128E}" type="sibTrans" cxnId="{DEC05961-09C8-42EE-B283-25F5B4029A96}">
      <dgm:prSet/>
      <dgm:spPr/>
      <dgm:t>
        <a:bodyPr/>
        <a:lstStyle/>
        <a:p>
          <a:endParaRPr lang="es-PA"/>
        </a:p>
      </dgm:t>
    </dgm:pt>
    <dgm:pt modelId="{30CE0D23-8BDE-4E6C-8A68-209810E3273E}">
      <dgm:prSet custT="1"/>
      <dgm:spPr/>
      <dgm:t>
        <a:bodyPr/>
        <a:lstStyle/>
        <a:p>
          <a:pPr marL="17463" indent="0" algn="just">
            <a:lnSpc>
              <a:spcPct val="100000"/>
            </a:lnSpc>
            <a:buNone/>
            <a:tabLst/>
          </a:pPr>
          <a:r>
            <a:rPr lang="es-MX" sz="1100" b="0" dirty="0">
              <a:solidFill>
                <a:schemeClr val="tx1">
                  <a:lumMod val="75000"/>
                  <a:lumOff val="25000"/>
                </a:schemeClr>
              </a:solidFill>
              <a:effectLst/>
            </a:rPr>
            <a:t>g(Nodo) = estados recorridos por el Nodo </a:t>
          </a:r>
          <a:endParaRPr lang="es-PA" sz="1100" b="0" dirty="0">
            <a:solidFill>
              <a:schemeClr val="tx1">
                <a:lumMod val="75000"/>
                <a:lumOff val="25000"/>
              </a:schemeClr>
            </a:solidFill>
            <a:effectLst/>
          </a:endParaRPr>
        </a:p>
      </dgm:t>
    </dgm:pt>
    <dgm:pt modelId="{ABB99E52-111C-435C-A850-53F37126C6E8}" type="parTrans" cxnId="{B7FF1369-0708-4E4A-AC05-F69F2D8CEAE6}">
      <dgm:prSet/>
      <dgm:spPr/>
      <dgm:t>
        <a:bodyPr/>
        <a:lstStyle/>
        <a:p>
          <a:endParaRPr lang="es-PA"/>
        </a:p>
      </dgm:t>
    </dgm:pt>
    <dgm:pt modelId="{87277BDE-F87C-4DAF-B52C-3381D485B2F6}" type="sibTrans" cxnId="{B7FF1369-0708-4E4A-AC05-F69F2D8CEAE6}">
      <dgm:prSet/>
      <dgm:spPr/>
      <dgm:t>
        <a:bodyPr/>
        <a:lstStyle/>
        <a:p>
          <a:endParaRPr lang="es-PA"/>
        </a:p>
      </dgm:t>
    </dgm:pt>
    <dgm:pt modelId="{1C5DFE42-4FF1-4068-8759-E3821D325C22}">
      <dgm:prSet custT="1"/>
      <dgm:spPr/>
      <dgm:t>
        <a:bodyPr/>
        <a:lstStyle/>
        <a:p>
          <a:pPr marL="17463" indent="-17463" algn="just">
            <a:lnSpc>
              <a:spcPct val="100000"/>
            </a:lnSpc>
            <a:buNone/>
            <a:tabLst/>
          </a:pPr>
          <a:endParaRPr lang="es-PA" sz="1100" b="0" dirty="0">
            <a:solidFill>
              <a:schemeClr val="tx1">
                <a:lumMod val="75000"/>
                <a:lumOff val="25000"/>
              </a:schemeClr>
            </a:solidFill>
            <a:effectLst/>
          </a:endParaRPr>
        </a:p>
      </dgm:t>
    </dgm:pt>
    <dgm:pt modelId="{AB3A3698-B28F-4438-B081-5E699F91FDAE}" type="parTrans" cxnId="{A1AAE401-8054-4991-A8C5-6F415768FAA3}">
      <dgm:prSet/>
      <dgm:spPr/>
      <dgm:t>
        <a:bodyPr/>
        <a:lstStyle/>
        <a:p>
          <a:endParaRPr lang="es-PA"/>
        </a:p>
      </dgm:t>
    </dgm:pt>
    <dgm:pt modelId="{8F1577C7-4381-43F8-8AE4-E46F6B537083}" type="sibTrans" cxnId="{A1AAE401-8054-4991-A8C5-6F415768FAA3}">
      <dgm:prSet/>
      <dgm:spPr/>
      <dgm:t>
        <a:bodyPr/>
        <a:lstStyle/>
        <a:p>
          <a:endParaRPr lang="es-PA"/>
        </a:p>
      </dgm:t>
    </dgm:pt>
    <dgm:pt modelId="{535C16A1-B96F-4B9C-B0FF-1E8EF1FBBB17}">
      <dgm:prSet custT="1"/>
      <dgm:spPr/>
      <dgm:t>
        <a:bodyPr/>
        <a:lstStyle/>
        <a:p>
          <a:pPr marL="17463" indent="-17463" algn="just">
            <a:lnSpc>
              <a:spcPct val="100000"/>
            </a:lnSpc>
            <a:buNone/>
            <a:tabLst/>
          </a:pPr>
          <a:r>
            <a:rPr lang="es-PA" sz="1100" b="0" dirty="0">
              <a:solidFill>
                <a:schemeClr val="tx1">
                  <a:lumMod val="75000"/>
                  <a:lumOff val="25000"/>
                </a:schemeClr>
              </a:solidFill>
              <a:effectLst/>
            </a:rPr>
            <a:t>h(Nodo) = salud IA – salud jugador </a:t>
          </a:r>
        </a:p>
      </dgm:t>
    </dgm:pt>
    <dgm:pt modelId="{451443F8-D6DB-4BFC-8365-CB359C3C1F93}" type="parTrans" cxnId="{30F1F191-7137-40FE-A3C6-C6BBCABA4BBB}">
      <dgm:prSet/>
      <dgm:spPr/>
      <dgm:t>
        <a:bodyPr/>
        <a:lstStyle/>
        <a:p>
          <a:endParaRPr lang="es-PA"/>
        </a:p>
      </dgm:t>
    </dgm:pt>
    <dgm:pt modelId="{51F19881-1463-4947-9C13-7BF5EF4C42AD}" type="sibTrans" cxnId="{30F1F191-7137-40FE-A3C6-C6BBCABA4BBB}">
      <dgm:prSet/>
      <dgm:spPr/>
      <dgm:t>
        <a:bodyPr/>
        <a:lstStyle/>
        <a:p>
          <a:endParaRPr lang="es-PA"/>
        </a:p>
      </dgm:t>
    </dgm:pt>
    <dgm:pt modelId="{0EFFCF51-CAD2-4556-973B-769E129DE266}">
      <dgm:prSet custT="1"/>
      <dgm:spPr/>
      <dgm:t>
        <a:bodyPr/>
        <a:lstStyle/>
        <a:p>
          <a:pPr marL="0" lvl="0" indent="0" algn="just" defTabSz="533400">
            <a:lnSpc>
              <a:spcPct val="100000"/>
            </a:lnSpc>
            <a:spcBef>
              <a:spcPct val="0"/>
            </a:spcBef>
            <a:spcAft>
              <a:spcPts val="0"/>
            </a:spcAft>
            <a:buNone/>
          </a:pPr>
          <a:endParaRPr lang="es-PA" sz="1100" b="0" kern="1200" dirty="0">
            <a:solidFill>
              <a:schemeClr val="tx1">
                <a:lumMod val="75000"/>
                <a:lumOff val="25000"/>
              </a:schemeClr>
            </a:solidFill>
            <a:effectLst/>
            <a:latin typeface="+mn-lt"/>
            <a:ea typeface="+mn-ea"/>
            <a:cs typeface="+mn-cs"/>
          </a:endParaRPr>
        </a:p>
      </dgm:t>
    </dgm:pt>
    <dgm:pt modelId="{8ED6973B-DFDD-41C6-BF5A-1952384CE342}" type="parTrans" cxnId="{A3BE0590-B4FD-482A-AA68-BB2AD9AFB13B}">
      <dgm:prSet/>
      <dgm:spPr/>
      <dgm:t>
        <a:bodyPr/>
        <a:lstStyle/>
        <a:p>
          <a:endParaRPr lang="es-PA"/>
        </a:p>
      </dgm:t>
    </dgm:pt>
    <dgm:pt modelId="{89FB2C32-2D78-457D-BDA8-151D4C167913}" type="sibTrans" cxnId="{A3BE0590-B4FD-482A-AA68-BB2AD9AFB13B}">
      <dgm:prSet/>
      <dgm:spPr/>
      <dgm:t>
        <a:bodyPr/>
        <a:lstStyle/>
        <a:p>
          <a:endParaRPr lang="es-PA"/>
        </a:p>
      </dgm:t>
    </dgm:pt>
    <dgm:pt modelId="{F135F94E-7305-4FCF-A42F-F5C05F64F77A}">
      <dgm:prSet custT="1"/>
      <dgm:spPr/>
      <dgm:t>
        <a:bodyPr/>
        <a:lstStyle/>
        <a:p>
          <a:pPr marL="0" lvl="0" indent="0" algn="just" defTabSz="533400">
            <a:lnSpc>
              <a:spcPct val="100000"/>
            </a:lnSpc>
            <a:spcBef>
              <a:spcPct val="0"/>
            </a:spcBef>
            <a:spcAft>
              <a:spcPts val="0"/>
            </a:spcAft>
            <a:buNone/>
          </a:pPr>
          <a:r>
            <a:rPr lang="es-PA" sz="1100" b="0" kern="1200" dirty="0">
              <a:solidFill>
                <a:schemeClr val="tx1">
                  <a:lumMod val="75000"/>
                  <a:lumOff val="25000"/>
                </a:schemeClr>
              </a:solidFill>
              <a:effectLst/>
              <a:latin typeface="+mn-lt"/>
              <a:ea typeface="+mn-ea"/>
              <a:cs typeface="+mn-cs"/>
            </a:rPr>
            <a:t>150+151+152+153+154+155+156 = 12,204,241 </a:t>
          </a:r>
        </a:p>
      </dgm:t>
    </dgm:pt>
    <dgm:pt modelId="{AFB3FC68-6B21-4657-8C44-D00A871C450D}" type="parTrans" cxnId="{6E7C47E7-7F4B-4775-88F6-83C7B0E69766}">
      <dgm:prSet/>
      <dgm:spPr/>
      <dgm:t>
        <a:bodyPr/>
        <a:lstStyle/>
        <a:p>
          <a:endParaRPr lang="es-PA"/>
        </a:p>
      </dgm:t>
    </dgm:pt>
    <dgm:pt modelId="{F9F7CB75-D9ED-4F17-BB39-60B78A4ADAA6}" type="sibTrans" cxnId="{6E7C47E7-7F4B-4775-88F6-83C7B0E69766}">
      <dgm:prSet/>
      <dgm:spPr/>
      <dgm:t>
        <a:bodyPr/>
        <a:lstStyle/>
        <a:p>
          <a:endParaRPr lang="es-PA"/>
        </a:p>
      </dgm:t>
    </dgm:pt>
    <dgm:pt modelId="{F3EAB3A6-5A62-4421-A82E-B6EA7D3339DA}">
      <dgm:prSet custT="1"/>
      <dgm:spPr/>
      <dgm:t>
        <a:bodyPr/>
        <a:lstStyle/>
        <a:p>
          <a:pPr marL="0" lvl="0" indent="0" defTabSz="533400">
            <a:lnSpc>
              <a:spcPct val="100000"/>
            </a:lnSpc>
            <a:spcBef>
              <a:spcPct val="0"/>
            </a:spcBef>
            <a:spcAft>
              <a:spcPts val="0"/>
            </a:spcAft>
            <a:buNone/>
          </a:pPr>
          <a:endParaRPr lang="es-PA" sz="1100" b="0" kern="1200" dirty="0">
            <a:solidFill>
              <a:schemeClr val="tx1">
                <a:lumMod val="75000"/>
                <a:lumOff val="25000"/>
              </a:schemeClr>
            </a:solidFill>
            <a:effectLst/>
            <a:latin typeface="+mn-lt"/>
            <a:ea typeface="+mn-ea"/>
            <a:cs typeface="+mn-cs"/>
          </a:endParaRPr>
        </a:p>
      </dgm:t>
    </dgm:pt>
    <dgm:pt modelId="{2AC1A46D-039E-4688-BC13-743A3BA194A2}" type="parTrans" cxnId="{EF2A27AC-7089-40C3-928C-F96A50BAA6CE}">
      <dgm:prSet/>
      <dgm:spPr/>
      <dgm:t>
        <a:bodyPr/>
        <a:lstStyle/>
        <a:p>
          <a:endParaRPr lang="es-PA"/>
        </a:p>
      </dgm:t>
    </dgm:pt>
    <dgm:pt modelId="{12FF89B1-6991-443F-8A98-805A0D9D57E8}" type="sibTrans" cxnId="{EF2A27AC-7089-40C3-928C-F96A50BAA6CE}">
      <dgm:prSet/>
      <dgm:spPr/>
      <dgm:t>
        <a:bodyPr/>
        <a:lstStyle/>
        <a:p>
          <a:endParaRPr lang="es-PA"/>
        </a:p>
      </dgm:t>
    </dgm:pt>
    <dgm:pt modelId="{50529A5D-5365-4596-9DDA-A7CBA2CCB29E}">
      <dgm:prSet custT="1"/>
      <dgm:spPr/>
      <dgm:t>
        <a:bodyPr/>
        <a:lstStyle/>
        <a:p>
          <a:pPr marL="0" lvl="0" indent="0" defTabSz="533400">
            <a:lnSpc>
              <a:spcPct val="100000"/>
            </a:lnSpc>
            <a:spcBef>
              <a:spcPct val="0"/>
            </a:spcBef>
            <a:spcAft>
              <a:spcPts val="0"/>
            </a:spcAft>
            <a:buNone/>
          </a:pPr>
          <a:r>
            <a:rPr lang="es-PA" sz="1100" b="0" kern="1200" dirty="0">
              <a:solidFill>
                <a:schemeClr val="tx1">
                  <a:lumMod val="75000"/>
                  <a:lumOff val="25000"/>
                </a:schemeClr>
              </a:solidFill>
              <a:effectLst/>
              <a:latin typeface="+mn-lt"/>
              <a:ea typeface="+mn-ea"/>
              <a:cs typeface="+mn-cs"/>
            </a:rPr>
            <a:t> </a:t>
          </a:r>
        </a:p>
      </dgm:t>
    </dgm:pt>
    <dgm:pt modelId="{25E1635B-78C5-4ED1-83B3-13B38D6DD129}" type="parTrans" cxnId="{89584B33-73B2-4F66-92C6-005B28533CEE}">
      <dgm:prSet/>
      <dgm:spPr/>
      <dgm:t>
        <a:bodyPr/>
        <a:lstStyle/>
        <a:p>
          <a:endParaRPr lang="es-PA"/>
        </a:p>
      </dgm:t>
    </dgm:pt>
    <dgm:pt modelId="{C07A04A2-01D6-42F8-95E3-EA3D669CD482}" type="sibTrans" cxnId="{89584B33-73B2-4F66-92C6-005B28533CEE}">
      <dgm:prSet/>
      <dgm:spPr/>
      <dgm:t>
        <a:bodyPr/>
        <a:lstStyle/>
        <a:p>
          <a:endParaRPr lang="es-PA"/>
        </a:p>
      </dgm:t>
    </dgm:pt>
    <dgm:pt modelId="{979E43FF-12CB-ED49-8959-325E1A9E21E8}" type="pres">
      <dgm:prSet presAssocID="{55C0B14E-AEA6-48D3-A387-ED4A3A3BF840}" presName="Name0" presStyleCnt="0">
        <dgm:presLayoutVars>
          <dgm:dir/>
          <dgm:resizeHandles val="exact"/>
        </dgm:presLayoutVars>
      </dgm:prSet>
      <dgm:spPr/>
    </dgm:pt>
    <dgm:pt modelId="{3754F309-1559-6442-8699-F936A65F97CA}" type="pres">
      <dgm:prSet presAssocID="{55C0B14E-AEA6-48D3-A387-ED4A3A3BF840}" presName="arrow" presStyleLbl="bgShp" presStyleIdx="0" presStyleCnt="1" custScaleY="45311"/>
      <dgm:spPr>
        <a:solidFill>
          <a:schemeClr val="bg1">
            <a:lumMod val="95000"/>
          </a:schemeClr>
        </a:solidFill>
      </dgm:spPr>
    </dgm:pt>
    <dgm:pt modelId="{312902CF-7F5D-0B49-B3FE-568A87BF4EE4}" type="pres">
      <dgm:prSet presAssocID="{55C0B14E-AEA6-48D3-A387-ED4A3A3BF840}" presName="points" presStyleCnt="0"/>
      <dgm:spPr/>
    </dgm:pt>
    <dgm:pt modelId="{7CAA598B-5AE2-814C-8895-73F0FC0D02AE}" type="pres">
      <dgm:prSet presAssocID="{AACEAFD5-63CF-4AFC-B46F-BE086C5D447C}" presName="compositeA" presStyleCnt="0"/>
      <dgm:spPr/>
    </dgm:pt>
    <dgm:pt modelId="{372828CF-3339-E44A-BBB6-2086036C9488}" type="pres">
      <dgm:prSet presAssocID="{AACEAFD5-63CF-4AFC-B46F-BE086C5D447C}" presName="textA" presStyleLbl="revTx" presStyleIdx="0" presStyleCnt="5">
        <dgm:presLayoutVars>
          <dgm:bulletEnabled val="1"/>
        </dgm:presLayoutVars>
      </dgm:prSet>
      <dgm:spPr/>
    </dgm:pt>
    <dgm:pt modelId="{A238071D-27EE-944C-AC00-AA0D602D331A}" type="pres">
      <dgm:prSet presAssocID="{AACEAFD5-63CF-4AFC-B46F-BE086C5D447C}" presName="circleA" presStyleLbl="node1" presStyleIdx="0" presStyleCnt="5"/>
      <dgm:spPr/>
    </dgm:pt>
    <dgm:pt modelId="{BECFCCEE-6D6F-F147-BE7E-FBD11FF42EAD}" type="pres">
      <dgm:prSet presAssocID="{AACEAFD5-63CF-4AFC-B46F-BE086C5D447C}" presName="spaceA" presStyleCnt="0"/>
      <dgm:spPr/>
    </dgm:pt>
    <dgm:pt modelId="{89586766-7512-7242-BC25-F8A2A8E6DC16}" type="pres">
      <dgm:prSet presAssocID="{7A8D4B4D-06E9-4958-810D-A6226B6AC588}" presName="space" presStyleCnt="0"/>
      <dgm:spPr/>
    </dgm:pt>
    <dgm:pt modelId="{F0FA847F-9671-4A4D-986D-259D97875668}" type="pres">
      <dgm:prSet presAssocID="{D07AD3FD-84FF-467E-9693-752776549C61}" presName="compositeB" presStyleCnt="0"/>
      <dgm:spPr/>
    </dgm:pt>
    <dgm:pt modelId="{66C3B005-1F82-8E46-986A-D7F66A3A11C5}" type="pres">
      <dgm:prSet presAssocID="{D07AD3FD-84FF-467E-9693-752776549C61}" presName="textB" presStyleLbl="revTx" presStyleIdx="1" presStyleCnt="5" custScaleX="152790">
        <dgm:presLayoutVars>
          <dgm:bulletEnabled val="1"/>
        </dgm:presLayoutVars>
      </dgm:prSet>
      <dgm:spPr/>
    </dgm:pt>
    <dgm:pt modelId="{E003598C-A77C-E647-AC67-202397C7C2C6}" type="pres">
      <dgm:prSet presAssocID="{D07AD3FD-84FF-467E-9693-752776549C61}" presName="circleB" presStyleLbl="node1" presStyleIdx="1" presStyleCnt="5"/>
      <dgm:spPr/>
    </dgm:pt>
    <dgm:pt modelId="{EE52B993-9278-8646-B454-15C4F5F8C682}" type="pres">
      <dgm:prSet presAssocID="{D07AD3FD-84FF-467E-9693-752776549C61}" presName="spaceB" presStyleCnt="0"/>
      <dgm:spPr/>
    </dgm:pt>
    <dgm:pt modelId="{EC4C393F-83F2-044A-B85A-B4A3B578CAAD}" type="pres">
      <dgm:prSet presAssocID="{A8C9B7A9-BC2A-4753-B7F0-F2E361D95520}" presName="space" presStyleCnt="0"/>
      <dgm:spPr/>
    </dgm:pt>
    <dgm:pt modelId="{13297FFB-E45E-F34B-9908-34A907476E6C}" type="pres">
      <dgm:prSet presAssocID="{D71FC021-6A65-44D1-95B9-0E6C89079866}" presName="compositeA" presStyleCnt="0"/>
      <dgm:spPr/>
    </dgm:pt>
    <dgm:pt modelId="{E093F839-D107-C147-91A7-BF591A6B37F1}" type="pres">
      <dgm:prSet presAssocID="{D71FC021-6A65-44D1-95B9-0E6C89079866}" presName="textA" presStyleLbl="revTx" presStyleIdx="2" presStyleCnt="5" custScaleX="197987" custLinFactNeighborY="10330">
        <dgm:presLayoutVars>
          <dgm:bulletEnabled val="1"/>
        </dgm:presLayoutVars>
      </dgm:prSet>
      <dgm:spPr/>
    </dgm:pt>
    <dgm:pt modelId="{164A0F39-72C5-6C47-BD7E-D85A1B7BF6C9}" type="pres">
      <dgm:prSet presAssocID="{D71FC021-6A65-44D1-95B9-0E6C89079866}" presName="circleA" presStyleLbl="node1" presStyleIdx="2" presStyleCnt="5"/>
      <dgm:spPr/>
    </dgm:pt>
    <dgm:pt modelId="{E3993F29-0D14-D447-8668-E1B7850A37B6}" type="pres">
      <dgm:prSet presAssocID="{D71FC021-6A65-44D1-95B9-0E6C89079866}" presName="spaceA" presStyleCnt="0"/>
      <dgm:spPr/>
    </dgm:pt>
    <dgm:pt modelId="{CDF4B581-195F-1742-8878-AA3970849ADB}" type="pres">
      <dgm:prSet presAssocID="{9B090D9D-470E-46E2-AABB-0368A52481AA}" presName="space" presStyleCnt="0"/>
      <dgm:spPr/>
    </dgm:pt>
    <dgm:pt modelId="{B4932A9D-1A61-E94D-8B9F-812126317FC8}" type="pres">
      <dgm:prSet presAssocID="{32CCB050-072A-41BF-BE1B-388CF53E5629}" presName="compositeB" presStyleCnt="0"/>
      <dgm:spPr/>
    </dgm:pt>
    <dgm:pt modelId="{F18596F0-52A6-A143-9BFC-DA068C37DE6F}" type="pres">
      <dgm:prSet presAssocID="{32CCB050-072A-41BF-BE1B-388CF53E5629}" presName="textB" presStyleLbl="revTx" presStyleIdx="3" presStyleCnt="5" custScaleX="304280">
        <dgm:presLayoutVars>
          <dgm:bulletEnabled val="1"/>
        </dgm:presLayoutVars>
      </dgm:prSet>
      <dgm:spPr/>
    </dgm:pt>
    <dgm:pt modelId="{1501A02B-D4EF-144E-9CF0-602A004680BE}" type="pres">
      <dgm:prSet presAssocID="{32CCB050-072A-41BF-BE1B-388CF53E5629}" presName="circleB" presStyleLbl="node1" presStyleIdx="3" presStyleCnt="5"/>
      <dgm:spPr/>
    </dgm:pt>
    <dgm:pt modelId="{2D9E5D2A-7F10-D84E-A858-85FD944BF8E4}" type="pres">
      <dgm:prSet presAssocID="{32CCB050-072A-41BF-BE1B-388CF53E5629}" presName="spaceB" presStyleCnt="0"/>
      <dgm:spPr/>
    </dgm:pt>
    <dgm:pt modelId="{7B95C6FA-7857-A943-9165-2AAFAB22580C}" type="pres">
      <dgm:prSet presAssocID="{BF05D8EE-4413-4737-8721-DAF10D6CAB04}" presName="space" presStyleCnt="0"/>
      <dgm:spPr/>
    </dgm:pt>
    <dgm:pt modelId="{C1BDF471-A8AB-1D4C-874C-1E128B173605}" type="pres">
      <dgm:prSet presAssocID="{9E838AE2-4659-4603-ABC8-58DF4222C0D4}" presName="compositeA" presStyleCnt="0"/>
      <dgm:spPr/>
    </dgm:pt>
    <dgm:pt modelId="{10F10402-5A89-6540-96F4-099A00D5A2D6}" type="pres">
      <dgm:prSet presAssocID="{9E838AE2-4659-4603-ABC8-58DF4222C0D4}" presName="textA" presStyleLbl="revTx" presStyleIdx="4" presStyleCnt="5" custScaleX="171721">
        <dgm:presLayoutVars>
          <dgm:bulletEnabled val="1"/>
        </dgm:presLayoutVars>
      </dgm:prSet>
      <dgm:spPr/>
    </dgm:pt>
    <dgm:pt modelId="{C7D1C7BE-CF8B-A24E-8F4A-58F4F4E6CD28}" type="pres">
      <dgm:prSet presAssocID="{9E838AE2-4659-4603-ABC8-58DF4222C0D4}" presName="circleA" presStyleLbl="node1" presStyleIdx="4" presStyleCnt="5"/>
      <dgm:spPr/>
    </dgm:pt>
    <dgm:pt modelId="{D2A3B786-FF2F-3347-8F32-DF3C738BF88A}" type="pres">
      <dgm:prSet presAssocID="{9E838AE2-4659-4603-ABC8-58DF4222C0D4}" presName="spaceA" presStyleCnt="0"/>
      <dgm:spPr/>
    </dgm:pt>
  </dgm:ptLst>
  <dgm:cxnLst>
    <dgm:cxn modelId="{A1AAE401-8054-4991-A8C5-6F415768FAA3}" srcId="{D07AD3FD-84FF-467E-9693-752776549C61}" destId="{1C5DFE42-4FF1-4068-8759-E3821D325C22}" srcOrd="1" destOrd="0" parTransId="{AB3A3698-B28F-4438-B081-5E699F91FDAE}" sibTransId="{8F1577C7-4381-43F8-8AE4-E46F6B537083}"/>
    <dgm:cxn modelId="{E3D50B03-7CAA-0F4A-A3C8-F3B1DBA170DC}" type="presOf" srcId="{32CCB050-072A-41BF-BE1B-388CF53E5629}" destId="{F18596F0-52A6-A143-9BFC-DA068C37DE6F}" srcOrd="0" destOrd="0" presId="urn:microsoft.com/office/officeart/2005/8/layout/hProcess11"/>
    <dgm:cxn modelId="{37101D06-CF2C-E64A-9F86-CA7A28B15D37}" type="presOf" srcId="{C8E903CE-0CFD-4D68-A857-80E14557005E}" destId="{10F10402-5A89-6540-96F4-099A00D5A2D6}" srcOrd="0" destOrd="1" presId="urn:microsoft.com/office/officeart/2005/8/layout/hProcess11"/>
    <dgm:cxn modelId="{807EA319-5C75-407D-8ECB-05329DD1DD69}" type="presOf" srcId="{F3EAB3A6-5A62-4421-A82E-B6EA7D3339DA}" destId="{10F10402-5A89-6540-96F4-099A00D5A2D6}" srcOrd="0" destOrd="2" presId="urn:microsoft.com/office/officeart/2005/8/layout/hProcess11"/>
    <dgm:cxn modelId="{CF54291C-AAFD-4FA4-9A16-20CE892BA907}" srcId="{55C0B14E-AEA6-48D3-A387-ED4A3A3BF840}" destId="{9E838AE2-4659-4603-ABC8-58DF4222C0D4}" srcOrd="4" destOrd="0" parTransId="{5FC53805-9431-4BC8-ADB9-DABF59DE31C7}" sibTransId="{61F1BCD3-232D-4C03-B56C-182BCB6108CD}"/>
    <dgm:cxn modelId="{89584B33-73B2-4F66-92C6-005B28533CEE}" srcId="{9E838AE2-4659-4603-ABC8-58DF4222C0D4}" destId="{50529A5D-5365-4596-9DDA-A7CBA2CCB29E}" srcOrd="2" destOrd="0" parTransId="{25E1635B-78C5-4ED1-83B3-13B38D6DD129}" sibTransId="{C07A04A2-01D6-42F8-95E3-EA3D669CD482}"/>
    <dgm:cxn modelId="{0EFA3039-6828-403C-9445-4359BA6645E6}" srcId="{AACEAFD5-63CF-4AFC-B46F-BE086C5D447C}" destId="{349299C9-846E-4827-813A-349CCCE20782}" srcOrd="0" destOrd="0" parTransId="{AEA27547-B9ED-4994-BD27-04EC297EF367}" sibTransId="{9D819F52-ACA0-4B08-8256-DF6BD8FA3A0B}"/>
    <dgm:cxn modelId="{25A7AD3B-CF6B-480D-971E-79B38EC0C1A0}" type="presOf" srcId="{BBEB1450-94BF-4D18-B9DC-76834DDA7E85}" destId="{E093F839-D107-C147-91A7-BF591A6B37F1}" srcOrd="0" destOrd="2" presId="urn:microsoft.com/office/officeart/2005/8/layout/hProcess11"/>
    <dgm:cxn modelId="{DEC05961-09C8-42EE-B283-25F5B4029A96}" srcId="{D71FC021-6A65-44D1-95B9-0E6C89079866}" destId="{BBEB1450-94BF-4D18-B9DC-76834DDA7E85}" srcOrd="1" destOrd="0" parTransId="{B7B68834-D8ED-4282-8992-84D8BFE106F9}" sibTransId="{9FD79668-1F3E-4CB7-942A-DF0ADEF1128E}"/>
    <dgm:cxn modelId="{1D6C5464-DE30-4BEC-9E27-B2C179C39CC4}" srcId="{32CCB050-072A-41BF-BE1B-388CF53E5629}" destId="{04A40292-9119-41B2-B968-7B651F20675D}" srcOrd="0" destOrd="0" parTransId="{70078FF1-F2A9-4A6B-88D1-8CF3595EFE73}" sibTransId="{B4C4972A-0898-484E-AF78-D5D7E0F991F2}"/>
    <dgm:cxn modelId="{55492768-9A5E-4F74-AC7C-959C5C24EFD3}" srcId="{55C0B14E-AEA6-48D3-A387-ED4A3A3BF840}" destId="{D07AD3FD-84FF-467E-9693-752776549C61}" srcOrd="1" destOrd="0" parTransId="{7B691773-F524-4FAD-A272-BDF0B0C4370A}" sibTransId="{A8C9B7A9-BC2A-4753-B7F0-F2E361D95520}"/>
    <dgm:cxn modelId="{B7FF1369-0708-4E4A-AC05-F69F2D8CEAE6}" srcId="{D71FC021-6A65-44D1-95B9-0E6C89079866}" destId="{30CE0D23-8BDE-4E6C-8A68-209810E3273E}" srcOrd="2" destOrd="0" parTransId="{ABB99E52-111C-435C-A850-53F37126C6E8}" sibTransId="{87277BDE-F87C-4DAF-B52C-3381D485B2F6}"/>
    <dgm:cxn modelId="{A4CC396F-6FFB-7F48-BC35-8D1997858A06}" type="presOf" srcId="{04A40292-9119-41B2-B968-7B651F20675D}" destId="{F18596F0-52A6-A143-9BFC-DA068C37DE6F}" srcOrd="0" destOrd="1" presId="urn:microsoft.com/office/officeart/2005/8/layout/hProcess11"/>
    <dgm:cxn modelId="{E97FF64F-8020-497E-AE7D-2395DDA4560D}" srcId="{D07AD3FD-84FF-467E-9693-752776549C61}" destId="{5D70EFF5-8B31-4A1F-AE44-51E4CF0013EB}" srcOrd="0" destOrd="0" parTransId="{96C720A0-FEEF-48D1-8DF6-ABA03C304822}" sibTransId="{B6A59CDE-18AD-4553-B6C5-FF001A8E8510}"/>
    <dgm:cxn modelId="{9FBC3372-F202-D043-9055-43BAD72A8D54}" type="presOf" srcId="{D07AD3FD-84FF-467E-9693-752776549C61}" destId="{66C3B005-1F82-8E46-986A-D7F66A3A11C5}" srcOrd="0" destOrd="0" presId="urn:microsoft.com/office/officeart/2005/8/layout/hProcess11"/>
    <dgm:cxn modelId="{6159EB78-387A-6141-8223-669AB14D9A35}" type="presOf" srcId="{D71FC021-6A65-44D1-95B9-0E6C89079866}" destId="{E093F839-D107-C147-91A7-BF591A6B37F1}" srcOrd="0" destOrd="0" presId="urn:microsoft.com/office/officeart/2005/8/layout/hProcess11"/>
    <dgm:cxn modelId="{18454659-C19F-41C0-8701-196B49E5208E}" type="presOf" srcId="{30CE0D23-8BDE-4E6C-8A68-209810E3273E}" destId="{E093F839-D107-C147-91A7-BF591A6B37F1}" srcOrd="0" destOrd="3" presId="urn:microsoft.com/office/officeart/2005/8/layout/hProcess11"/>
    <dgm:cxn modelId="{7E89577D-1942-6A44-A17F-40CE7CAFE767}" type="presOf" srcId="{5D70EFF5-8B31-4A1F-AE44-51E4CF0013EB}" destId="{66C3B005-1F82-8E46-986A-D7F66A3A11C5}" srcOrd="0" destOrd="1" presId="urn:microsoft.com/office/officeart/2005/8/layout/hProcess11"/>
    <dgm:cxn modelId="{A3BE0590-B4FD-482A-AA68-BB2AD9AFB13B}" srcId="{32CCB050-072A-41BF-BE1B-388CF53E5629}" destId="{0EFFCF51-CAD2-4556-973B-769E129DE266}" srcOrd="1" destOrd="0" parTransId="{8ED6973B-DFDD-41C6-BF5A-1952384CE342}" sibTransId="{89FB2C32-2D78-457D-BDA8-151D4C167913}"/>
    <dgm:cxn modelId="{30F1F191-7137-40FE-A3C6-C6BBCABA4BBB}" srcId="{D07AD3FD-84FF-467E-9693-752776549C61}" destId="{535C16A1-B96F-4B9C-B0FF-1E8EF1FBBB17}" srcOrd="2" destOrd="0" parTransId="{451443F8-D6DB-4BFC-8365-CB359C3C1F93}" sibTransId="{51F19881-1463-4947-9C13-7BF5EF4C42AD}"/>
    <dgm:cxn modelId="{6BA5B995-3A74-452E-A8EC-4998A850A89D}" type="presOf" srcId="{50529A5D-5365-4596-9DDA-A7CBA2CCB29E}" destId="{10F10402-5A89-6540-96F4-099A00D5A2D6}" srcOrd="0" destOrd="3" presId="urn:microsoft.com/office/officeart/2005/8/layout/hProcess11"/>
    <dgm:cxn modelId="{53239C96-427C-420B-95DC-546F3B30ED65}" srcId="{55C0B14E-AEA6-48D3-A387-ED4A3A3BF840}" destId="{D71FC021-6A65-44D1-95B9-0E6C89079866}" srcOrd="2" destOrd="0" parTransId="{862AAE39-3AAD-40E3-BA20-90187BD73242}" sibTransId="{9B090D9D-470E-46E2-AABB-0368A52481AA}"/>
    <dgm:cxn modelId="{128D0C97-47A2-4444-BE4E-EF716AA05109}" type="presOf" srcId="{AACEAFD5-63CF-4AFC-B46F-BE086C5D447C}" destId="{372828CF-3339-E44A-BBB6-2086036C9488}" srcOrd="0" destOrd="0" presId="urn:microsoft.com/office/officeart/2005/8/layout/hProcess11"/>
    <dgm:cxn modelId="{F396B1A8-8BF6-49E6-8995-83AF8A9C44D8}" type="presOf" srcId="{0EFFCF51-CAD2-4556-973B-769E129DE266}" destId="{F18596F0-52A6-A143-9BFC-DA068C37DE6F}" srcOrd="0" destOrd="2" presId="urn:microsoft.com/office/officeart/2005/8/layout/hProcess11"/>
    <dgm:cxn modelId="{938719A9-826C-C146-B6E2-ACDCF3167681}" type="presOf" srcId="{349299C9-846E-4827-813A-349CCCE20782}" destId="{372828CF-3339-E44A-BBB6-2086036C9488}" srcOrd="0" destOrd="1" presId="urn:microsoft.com/office/officeart/2005/8/layout/hProcess11"/>
    <dgm:cxn modelId="{EF2A27AC-7089-40C3-928C-F96A50BAA6CE}" srcId="{9E838AE2-4659-4603-ABC8-58DF4222C0D4}" destId="{F3EAB3A6-5A62-4421-A82E-B6EA7D3339DA}" srcOrd="1" destOrd="0" parTransId="{2AC1A46D-039E-4688-BC13-743A3BA194A2}" sibTransId="{12FF89B1-6991-443F-8A98-805A0D9D57E8}"/>
    <dgm:cxn modelId="{17BD67AD-4331-49EC-BC4A-29404E891597}" srcId="{9E838AE2-4659-4603-ABC8-58DF4222C0D4}" destId="{C8E903CE-0CFD-4D68-A857-80E14557005E}" srcOrd="0" destOrd="0" parTransId="{D5890537-0D77-4DA1-A100-62C393623468}" sibTransId="{862799CE-00F4-4DD6-894E-A487503F8DE6}"/>
    <dgm:cxn modelId="{1F92E5B2-6CA3-B740-8CEA-ABC194B07CE5}" type="presOf" srcId="{9E838AE2-4659-4603-ABC8-58DF4222C0D4}" destId="{10F10402-5A89-6540-96F4-099A00D5A2D6}" srcOrd="0" destOrd="0" presId="urn:microsoft.com/office/officeart/2005/8/layout/hProcess11"/>
    <dgm:cxn modelId="{AE101ABC-7EA3-4444-A576-8AB15A371C84}" srcId="{55C0B14E-AEA6-48D3-A387-ED4A3A3BF840}" destId="{AACEAFD5-63CF-4AFC-B46F-BE086C5D447C}" srcOrd="0" destOrd="0" parTransId="{7A0BD8EC-BB4A-4912-A54E-6F39B681264E}" sibTransId="{7A8D4B4D-06E9-4958-810D-A6226B6AC588}"/>
    <dgm:cxn modelId="{3099B7C2-7E56-9C44-9F22-55A437E5E1DF}" type="presOf" srcId="{55C0B14E-AEA6-48D3-A387-ED4A3A3BF840}" destId="{979E43FF-12CB-ED49-8959-325E1A9E21E8}" srcOrd="0" destOrd="0" presId="urn:microsoft.com/office/officeart/2005/8/layout/hProcess11"/>
    <dgm:cxn modelId="{E360A5D2-985F-4E3F-9753-C69AF28FD080}" type="presOf" srcId="{F135F94E-7305-4FCF-A42F-F5C05F64F77A}" destId="{F18596F0-52A6-A143-9BFC-DA068C37DE6F}" srcOrd="0" destOrd="3" presId="urn:microsoft.com/office/officeart/2005/8/layout/hProcess11"/>
    <dgm:cxn modelId="{AE6969D9-3132-439E-941C-C39E574E8DE4}" type="presOf" srcId="{535C16A1-B96F-4B9C-B0FF-1E8EF1FBBB17}" destId="{66C3B005-1F82-8E46-986A-D7F66A3A11C5}" srcOrd="0" destOrd="3" presId="urn:microsoft.com/office/officeart/2005/8/layout/hProcess11"/>
    <dgm:cxn modelId="{9F4488DB-DA75-4CB5-8FD3-8540035A1A41}" type="presOf" srcId="{1C5DFE42-4FF1-4068-8759-E3821D325C22}" destId="{66C3B005-1F82-8E46-986A-D7F66A3A11C5}" srcOrd="0" destOrd="2" presId="urn:microsoft.com/office/officeart/2005/8/layout/hProcess11"/>
    <dgm:cxn modelId="{042E0AE1-6450-410A-B96E-AFBADB139BEA}" srcId="{55C0B14E-AEA6-48D3-A387-ED4A3A3BF840}" destId="{32CCB050-072A-41BF-BE1B-388CF53E5629}" srcOrd="3" destOrd="0" parTransId="{B301371B-A53D-4B79-8B8D-7B304894442B}" sibTransId="{BF05D8EE-4413-4737-8721-DAF10D6CAB04}"/>
    <dgm:cxn modelId="{6E7C47E7-7F4B-4775-88F6-83C7B0E69766}" srcId="{32CCB050-072A-41BF-BE1B-388CF53E5629}" destId="{F135F94E-7305-4FCF-A42F-F5C05F64F77A}" srcOrd="2" destOrd="0" parTransId="{AFB3FC68-6B21-4657-8C44-D00A871C450D}" sibTransId="{F9F7CB75-D9ED-4F17-BB39-60B78A4ADAA6}"/>
    <dgm:cxn modelId="{E3115EEA-DE9C-4F06-B8B3-BEB263D5F2B1}" srcId="{D71FC021-6A65-44D1-95B9-0E6C89079866}" destId="{4A6BB192-9983-4F48-BBC5-6E384EED7EC5}" srcOrd="0" destOrd="0" parTransId="{230A6E4A-6CED-4DC0-AEFE-6859FE07B658}" sibTransId="{0B568EC2-5D2A-4B00-8047-B7832F245B44}"/>
    <dgm:cxn modelId="{F560A2FC-9EB1-C940-9414-05C0CD448957}" type="presOf" srcId="{4A6BB192-9983-4F48-BBC5-6E384EED7EC5}" destId="{E093F839-D107-C147-91A7-BF591A6B37F1}" srcOrd="0" destOrd="1" presId="urn:microsoft.com/office/officeart/2005/8/layout/hProcess11"/>
    <dgm:cxn modelId="{8DB1E629-70B5-F14A-8934-559A2686B302}" type="presParOf" srcId="{979E43FF-12CB-ED49-8959-325E1A9E21E8}" destId="{3754F309-1559-6442-8699-F936A65F97CA}" srcOrd="0" destOrd="0" presId="urn:microsoft.com/office/officeart/2005/8/layout/hProcess11"/>
    <dgm:cxn modelId="{8B438C6A-ACA1-B94F-8C5F-1C14FA63B9F7}" type="presParOf" srcId="{979E43FF-12CB-ED49-8959-325E1A9E21E8}" destId="{312902CF-7F5D-0B49-B3FE-568A87BF4EE4}" srcOrd="1" destOrd="0" presId="urn:microsoft.com/office/officeart/2005/8/layout/hProcess11"/>
    <dgm:cxn modelId="{AF0E93DD-423D-C54D-BFE9-C7CDF83C0E2F}" type="presParOf" srcId="{312902CF-7F5D-0B49-B3FE-568A87BF4EE4}" destId="{7CAA598B-5AE2-814C-8895-73F0FC0D02AE}" srcOrd="0" destOrd="0" presId="urn:microsoft.com/office/officeart/2005/8/layout/hProcess11"/>
    <dgm:cxn modelId="{273CEF30-A5AD-E04D-B0D5-D59D4A96664C}" type="presParOf" srcId="{7CAA598B-5AE2-814C-8895-73F0FC0D02AE}" destId="{372828CF-3339-E44A-BBB6-2086036C9488}" srcOrd="0" destOrd="0" presId="urn:microsoft.com/office/officeart/2005/8/layout/hProcess11"/>
    <dgm:cxn modelId="{4968D800-4572-7344-A24A-C44CAAA944B1}" type="presParOf" srcId="{7CAA598B-5AE2-814C-8895-73F0FC0D02AE}" destId="{A238071D-27EE-944C-AC00-AA0D602D331A}" srcOrd="1" destOrd="0" presId="urn:microsoft.com/office/officeart/2005/8/layout/hProcess11"/>
    <dgm:cxn modelId="{F3685BBF-CBDC-CE43-934C-9773B3691846}" type="presParOf" srcId="{7CAA598B-5AE2-814C-8895-73F0FC0D02AE}" destId="{BECFCCEE-6D6F-F147-BE7E-FBD11FF42EAD}" srcOrd="2" destOrd="0" presId="urn:microsoft.com/office/officeart/2005/8/layout/hProcess11"/>
    <dgm:cxn modelId="{16EAB8D8-EC66-D842-BE68-75A923DE3F4F}" type="presParOf" srcId="{312902CF-7F5D-0B49-B3FE-568A87BF4EE4}" destId="{89586766-7512-7242-BC25-F8A2A8E6DC16}" srcOrd="1" destOrd="0" presId="urn:microsoft.com/office/officeart/2005/8/layout/hProcess11"/>
    <dgm:cxn modelId="{16CC6C88-C4A7-C843-86B6-D7D1194241EC}" type="presParOf" srcId="{312902CF-7F5D-0B49-B3FE-568A87BF4EE4}" destId="{F0FA847F-9671-4A4D-986D-259D97875668}" srcOrd="2" destOrd="0" presId="urn:microsoft.com/office/officeart/2005/8/layout/hProcess11"/>
    <dgm:cxn modelId="{B7D22B24-6342-BA43-AFF6-6BE6E85ADCE4}" type="presParOf" srcId="{F0FA847F-9671-4A4D-986D-259D97875668}" destId="{66C3B005-1F82-8E46-986A-D7F66A3A11C5}" srcOrd="0" destOrd="0" presId="urn:microsoft.com/office/officeart/2005/8/layout/hProcess11"/>
    <dgm:cxn modelId="{6C1981FF-9BF4-6B43-B119-A40C174EF410}" type="presParOf" srcId="{F0FA847F-9671-4A4D-986D-259D97875668}" destId="{E003598C-A77C-E647-AC67-202397C7C2C6}" srcOrd="1" destOrd="0" presId="urn:microsoft.com/office/officeart/2005/8/layout/hProcess11"/>
    <dgm:cxn modelId="{F5A105D7-D607-714C-AABA-4B74B5E41317}" type="presParOf" srcId="{F0FA847F-9671-4A4D-986D-259D97875668}" destId="{EE52B993-9278-8646-B454-15C4F5F8C682}" srcOrd="2" destOrd="0" presId="urn:microsoft.com/office/officeart/2005/8/layout/hProcess11"/>
    <dgm:cxn modelId="{212FECA4-A57A-0442-A10B-99AE1D791480}" type="presParOf" srcId="{312902CF-7F5D-0B49-B3FE-568A87BF4EE4}" destId="{EC4C393F-83F2-044A-B85A-B4A3B578CAAD}" srcOrd="3" destOrd="0" presId="urn:microsoft.com/office/officeart/2005/8/layout/hProcess11"/>
    <dgm:cxn modelId="{9CB87072-BB02-7540-96A9-F95A9C3EF9E1}" type="presParOf" srcId="{312902CF-7F5D-0B49-B3FE-568A87BF4EE4}" destId="{13297FFB-E45E-F34B-9908-34A907476E6C}" srcOrd="4" destOrd="0" presId="urn:microsoft.com/office/officeart/2005/8/layout/hProcess11"/>
    <dgm:cxn modelId="{9FFA598F-1314-CC4E-8EA8-2F0A0F350DB7}" type="presParOf" srcId="{13297FFB-E45E-F34B-9908-34A907476E6C}" destId="{E093F839-D107-C147-91A7-BF591A6B37F1}" srcOrd="0" destOrd="0" presId="urn:microsoft.com/office/officeart/2005/8/layout/hProcess11"/>
    <dgm:cxn modelId="{2C1DEA51-BF16-EB46-A9D4-0C897F5ADCF4}" type="presParOf" srcId="{13297FFB-E45E-F34B-9908-34A907476E6C}" destId="{164A0F39-72C5-6C47-BD7E-D85A1B7BF6C9}" srcOrd="1" destOrd="0" presId="urn:microsoft.com/office/officeart/2005/8/layout/hProcess11"/>
    <dgm:cxn modelId="{2E3A6EA0-AAF8-6C49-A912-AB77BF830EC7}" type="presParOf" srcId="{13297FFB-E45E-F34B-9908-34A907476E6C}" destId="{E3993F29-0D14-D447-8668-E1B7850A37B6}" srcOrd="2" destOrd="0" presId="urn:microsoft.com/office/officeart/2005/8/layout/hProcess11"/>
    <dgm:cxn modelId="{CA905AB8-A652-0E4A-9AD1-99DAEEB05A6A}" type="presParOf" srcId="{312902CF-7F5D-0B49-B3FE-568A87BF4EE4}" destId="{CDF4B581-195F-1742-8878-AA3970849ADB}" srcOrd="5" destOrd="0" presId="urn:microsoft.com/office/officeart/2005/8/layout/hProcess11"/>
    <dgm:cxn modelId="{911F52CA-B30A-C347-9A49-338EEA3EFFFE}" type="presParOf" srcId="{312902CF-7F5D-0B49-B3FE-568A87BF4EE4}" destId="{B4932A9D-1A61-E94D-8B9F-812126317FC8}" srcOrd="6" destOrd="0" presId="urn:microsoft.com/office/officeart/2005/8/layout/hProcess11"/>
    <dgm:cxn modelId="{A76AD246-B672-E045-BFDA-9A43C9763A6D}" type="presParOf" srcId="{B4932A9D-1A61-E94D-8B9F-812126317FC8}" destId="{F18596F0-52A6-A143-9BFC-DA068C37DE6F}" srcOrd="0" destOrd="0" presId="urn:microsoft.com/office/officeart/2005/8/layout/hProcess11"/>
    <dgm:cxn modelId="{0A7EF4D7-E0AC-EE42-BFD9-763F47B8FDB9}" type="presParOf" srcId="{B4932A9D-1A61-E94D-8B9F-812126317FC8}" destId="{1501A02B-D4EF-144E-9CF0-602A004680BE}" srcOrd="1" destOrd="0" presId="urn:microsoft.com/office/officeart/2005/8/layout/hProcess11"/>
    <dgm:cxn modelId="{80ACC028-54C4-D847-887A-13AEF449A191}" type="presParOf" srcId="{B4932A9D-1A61-E94D-8B9F-812126317FC8}" destId="{2D9E5D2A-7F10-D84E-A858-85FD944BF8E4}" srcOrd="2" destOrd="0" presId="urn:microsoft.com/office/officeart/2005/8/layout/hProcess11"/>
    <dgm:cxn modelId="{09288F11-993F-D641-948D-B4D5BB340C8F}" type="presParOf" srcId="{312902CF-7F5D-0B49-B3FE-568A87BF4EE4}" destId="{7B95C6FA-7857-A943-9165-2AAFAB22580C}" srcOrd="7" destOrd="0" presId="urn:microsoft.com/office/officeart/2005/8/layout/hProcess11"/>
    <dgm:cxn modelId="{1660E60A-8611-074B-9091-28BAB2770DF5}" type="presParOf" srcId="{312902CF-7F5D-0B49-B3FE-568A87BF4EE4}" destId="{C1BDF471-A8AB-1D4C-874C-1E128B173605}" srcOrd="8" destOrd="0" presId="urn:microsoft.com/office/officeart/2005/8/layout/hProcess11"/>
    <dgm:cxn modelId="{DCDAEAB7-ABCE-0B48-8909-B859313D92C2}" type="presParOf" srcId="{C1BDF471-A8AB-1D4C-874C-1E128B173605}" destId="{10F10402-5A89-6540-96F4-099A00D5A2D6}" srcOrd="0" destOrd="0" presId="urn:microsoft.com/office/officeart/2005/8/layout/hProcess11"/>
    <dgm:cxn modelId="{2B18B5AE-48BC-1141-BF94-E6EBF9C31BD2}" type="presParOf" srcId="{C1BDF471-A8AB-1D4C-874C-1E128B173605}" destId="{C7D1C7BE-CF8B-A24E-8F4A-58F4F4E6CD28}" srcOrd="1" destOrd="0" presId="urn:microsoft.com/office/officeart/2005/8/layout/hProcess11"/>
    <dgm:cxn modelId="{053D4CAF-FC38-9F49-8C36-98633D3A0E58}" type="presParOf" srcId="{C1BDF471-A8AB-1D4C-874C-1E128B173605}" destId="{D2A3B786-FF2F-3347-8F32-DF3C738BF88A}"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248551-C705-4CF7-AB77-471C167E8B2C}">
      <dsp:nvSpPr>
        <dsp:cNvPr id="0" name=""/>
        <dsp:cNvSpPr/>
      </dsp:nvSpPr>
      <dsp:spPr>
        <a:xfrm>
          <a:off x="3437" y="1260136"/>
          <a:ext cx="1675254" cy="10637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74973D8-0998-4ED2-ABB4-EE49FF05D0DF}">
      <dsp:nvSpPr>
        <dsp:cNvPr id="0" name=""/>
        <dsp:cNvSpPr/>
      </dsp:nvSpPr>
      <dsp:spPr>
        <a:xfrm>
          <a:off x="189577" y="1436968"/>
          <a:ext cx="1675254" cy="10637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PA" sz="1600" kern="1200"/>
            <a:t>Grafo o árbol</a:t>
          </a:r>
          <a:endParaRPr lang="es-PA" sz="1600" kern="1200" dirty="0"/>
        </a:p>
      </dsp:txBody>
      <dsp:txXfrm>
        <a:off x="220734" y="1468125"/>
        <a:ext cx="1612940" cy="1001472"/>
      </dsp:txXfrm>
    </dsp:sp>
    <dsp:sp modelId="{ACC5C165-F430-4692-913C-F16794CCA806}">
      <dsp:nvSpPr>
        <dsp:cNvPr id="0" name=""/>
        <dsp:cNvSpPr/>
      </dsp:nvSpPr>
      <dsp:spPr>
        <a:xfrm>
          <a:off x="2050970" y="1260136"/>
          <a:ext cx="1675254" cy="10637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8AD1722-7F0B-4E32-B029-9EBEF8FA793A}">
      <dsp:nvSpPr>
        <dsp:cNvPr id="0" name=""/>
        <dsp:cNvSpPr/>
      </dsp:nvSpPr>
      <dsp:spPr>
        <a:xfrm>
          <a:off x="2237109" y="1436968"/>
          <a:ext cx="1675254" cy="10637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¿Una solución o varias soluciones?</a:t>
          </a:r>
          <a:endParaRPr lang="es-PA" sz="1600" kern="1200" dirty="0"/>
        </a:p>
      </dsp:txBody>
      <dsp:txXfrm>
        <a:off x="2268266" y="1468125"/>
        <a:ext cx="1612940" cy="1001472"/>
      </dsp:txXfrm>
    </dsp:sp>
    <dsp:sp modelId="{80E9F7B6-9C3A-4A92-BEC8-68D4CB6CCB12}">
      <dsp:nvSpPr>
        <dsp:cNvPr id="0" name=""/>
        <dsp:cNvSpPr/>
      </dsp:nvSpPr>
      <dsp:spPr>
        <a:xfrm>
          <a:off x="4098503" y="1260136"/>
          <a:ext cx="1675254" cy="10637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153F1DE-97C1-434A-9611-624E285ABB01}">
      <dsp:nvSpPr>
        <dsp:cNvPr id="0" name=""/>
        <dsp:cNvSpPr/>
      </dsp:nvSpPr>
      <dsp:spPr>
        <a:xfrm>
          <a:off x="4284642" y="1436968"/>
          <a:ext cx="1675254" cy="10637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¿Se requiere almacenar el recorrido?</a:t>
          </a:r>
          <a:endParaRPr lang="es-PA" sz="1600" kern="1200" dirty="0"/>
        </a:p>
      </dsp:txBody>
      <dsp:txXfrm>
        <a:off x="4315799" y="1468125"/>
        <a:ext cx="1612940" cy="1001472"/>
      </dsp:txXfrm>
    </dsp:sp>
    <dsp:sp modelId="{512AD7A6-1916-4A5A-A0F9-EBD7BA06464D}">
      <dsp:nvSpPr>
        <dsp:cNvPr id="0" name=""/>
        <dsp:cNvSpPr/>
      </dsp:nvSpPr>
      <dsp:spPr>
        <a:xfrm>
          <a:off x="6146036" y="1260136"/>
          <a:ext cx="1675254" cy="10637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E61E6AE-C53D-47F4-954D-B706AAF93DD2}">
      <dsp:nvSpPr>
        <dsp:cNvPr id="0" name=""/>
        <dsp:cNvSpPr/>
      </dsp:nvSpPr>
      <dsp:spPr>
        <a:xfrm>
          <a:off x="6332175" y="1436968"/>
          <a:ext cx="1675254" cy="10637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¿Es necesario limitar el recorrido?</a:t>
          </a:r>
          <a:endParaRPr lang="es-PA" sz="1600" kern="1200" dirty="0"/>
        </a:p>
      </dsp:txBody>
      <dsp:txXfrm>
        <a:off x="6363332" y="1468125"/>
        <a:ext cx="1612940" cy="1001472"/>
      </dsp:txXfrm>
    </dsp:sp>
    <dsp:sp modelId="{1A94993A-E0BA-418B-99EE-8CB3948F2148}">
      <dsp:nvSpPr>
        <dsp:cNvPr id="0" name=""/>
        <dsp:cNvSpPr/>
      </dsp:nvSpPr>
      <dsp:spPr>
        <a:xfrm>
          <a:off x="8193568" y="1260136"/>
          <a:ext cx="1675254" cy="10637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5861CE7-7EAE-40D3-9D83-D05F2A86831D}">
      <dsp:nvSpPr>
        <dsp:cNvPr id="0" name=""/>
        <dsp:cNvSpPr/>
      </dsp:nvSpPr>
      <dsp:spPr>
        <a:xfrm>
          <a:off x="8379708" y="1436968"/>
          <a:ext cx="1675254" cy="10637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Función heurística</a:t>
          </a:r>
          <a:endParaRPr lang="es-PA" sz="1600" kern="1200" dirty="0"/>
        </a:p>
      </dsp:txBody>
      <dsp:txXfrm>
        <a:off x="8410865" y="1468125"/>
        <a:ext cx="1612940" cy="10014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54F309-1559-6442-8699-F936A65F97CA}">
      <dsp:nvSpPr>
        <dsp:cNvPr id="0" name=""/>
        <dsp:cNvSpPr/>
      </dsp:nvSpPr>
      <dsp:spPr>
        <a:xfrm>
          <a:off x="0" y="1867899"/>
          <a:ext cx="10665169" cy="826975"/>
        </a:xfrm>
        <a:prstGeom prst="notchedRightArrow">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372828CF-3339-E44A-BBB6-2086036C9488}">
      <dsp:nvSpPr>
        <dsp:cNvPr id="0" name=""/>
        <dsp:cNvSpPr/>
      </dsp:nvSpPr>
      <dsp:spPr>
        <a:xfrm>
          <a:off x="1388" y="0"/>
          <a:ext cx="1013529" cy="1825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1">
          <a:noAutofit/>
        </a:bodyPr>
        <a:lstStyle/>
        <a:p>
          <a:pPr marL="0" lvl="0" indent="0" algn="l" defTabSz="622300">
            <a:lnSpc>
              <a:spcPct val="100000"/>
            </a:lnSpc>
            <a:spcBef>
              <a:spcPct val="0"/>
            </a:spcBef>
            <a:spcAft>
              <a:spcPct val="35000"/>
            </a:spcAft>
            <a:buNone/>
          </a:pPr>
          <a:r>
            <a:rPr lang="es-PA" sz="1400" b="1" kern="1200" dirty="0">
              <a:solidFill>
                <a:schemeClr val="tx1">
                  <a:lumMod val="75000"/>
                  <a:lumOff val="25000"/>
                </a:schemeClr>
              </a:solidFill>
              <a:effectLst/>
              <a:latin typeface="+mj-lt"/>
            </a:rPr>
            <a:t>Meta: </a:t>
          </a:r>
          <a:endParaRPr lang="en-US" sz="1400" b="1" kern="1200" dirty="0">
            <a:solidFill>
              <a:schemeClr val="tx1">
                <a:lumMod val="75000"/>
                <a:lumOff val="25000"/>
              </a:schemeClr>
            </a:solidFill>
            <a:effectLst/>
            <a:latin typeface="+mj-lt"/>
          </a:endParaRPr>
        </a:p>
        <a:p>
          <a:pPr marL="0" lvl="0" indent="0" algn="just" defTabSz="533400">
            <a:lnSpc>
              <a:spcPct val="100000"/>
            </a:lnSpc>
            <a:spcBef>
              <a:spcPct val="0"/>
            </a:spcBef>
            <a:spcAft>
              <a:spcPts val="0"/>
            </a:spcAft>
            <a:buNone/>
          </a:pPr>
          <a:r>
            <a:rPr lang="es-MX" sz="1100" b="0" kern="1200" dirty="0">
              <a:solidFill>
                <a:schemeClr val="tx1">
                  <a:lumMod val="75000"/>
                  <a:lumOff val="25000"/>
                </a:schemeClr>
              </a:solidFill>
              <a:effectLst/>
              <a:latin typeface="+mn-lt"/>
              <a:ea typeface="+mn-ea"/>
              <a:cs typeface="+mn-cs"/>
            </a:rPr>
            <a:t>La meta será alcanzar un estado donde resulte beneficiada la Inteligencia Artificial.</a:t>
          </a:r>
          <a:endParaRPr lang="en-US" sz="1100" b="0" kern="1200" dirty="0">
            <a:solidFill>
              <a:schemeClr val="tx1">
                <a:lumMod val="75000"/>
                <a:lumOff val="25000"/>
              </a:schemeClr>
            </a:solidFill>
            <a:effectLst/>
            <a:latin typeface="+mn-lt"/>
            <a:ea typeface="+mn-ea"/>
            <a:cs typeface="+mn-cs"/>
          </a:endParaRPr>
        </a:p>
      </dsp:txBody>
      <dsp:txXfrm>
        <a:off x="1388" y="0"/>
        <a:ext cx="1013529" cy="1825110"/>
      </dsp:txXfrm>
    </dsp:sp>
    <dsp:sp modelId="{A238071D-27EE-944C-AC00-AA0D602D331A}">
      <dsp:nvSpPr>
        <dsp:cNvPr id="0" name=""/>
        <dsp:cNvSpPr/>
      </dsp:nvSpPr>
      <dsp:spPr>
        <a:xfrm>
          <a:off x="280014" y="2053248"/>
          <a:ext cx="456277" cy="456277"/>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C3B005-1F82-8E46-986A-D7F66A3A11C5}">
      <dsp:nvSpPr>
        <dsp:cNvPr id="0" name=""/>
        <dsp:cNvSpPr/>
      </dsp:nvSpPr>
      <dsp:spPr>
        <a:xfrm>
          <a:off x="1065594" y="2737665"/>
          <a:ext cx="1548571" cy="1825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1">
          <a:noAutofit/>
        </a:bodyPr>
        <a:lstStyle/>
        <a:p>
          <a:pPr marL="17463" lvl="0" indent="-17463" algn="l" defTabSz="622300">
            <a:lnSpc>
              <a:spcPct val="100000"/>
            </a:lnSpc>
            <a:spcBef>
              <a:spcPct val="0"/>
            </a:spcBef>
            <a:spcAft>
              <a:spcPct val="35000"/>
            </a:spcAft>
            <a:buNone/>
            <a:tabLst/>
          </a:pPr>
          <a:r>
            <a:rPr lang="es-PA" sz="1400" b="1" kern="1200" dirty="0">
              <a:solidFill>
                <a:schemeClr val="tx1">
                  <a:lumMod val="75000"/>
                  <a:lumOff val="25000"/>
                </a:schemeClr>
              </a:solidFill>
              <a:effectLst/>
              <a:latin typeface="+mj-lt"/>
            </a:rPr>
            <a:t>Función de coste heurística: </a:t>
          </a:r>
          <a:endParaRPr lang="en-US" sz="1400" b="1" kern="1200" dirty="0">
            <a:solidFill>
              <a:schemeClr val="tx1">
                <a:lumMod val="75000"/>
                <a:lumOff val="25000"/>
              </a:schemeClr>
            </a:solidFill>
            <a:effectLst/>
            <a:latin typeface="+mj-lt"/>
          </a:endParaRPr>
        </a:p>
        <a:p>
          <a:pPr marL="17463" lvl="1" indent="-17463" algn="just" defTabSz="488950">
            <a:lnSpc>
              <a:spcPct val="100000"/>
            </a:lnSpc>
            <a:spcBef>
              <a:spcPct val="0"/>
            </a:spcBef>
            <a:spcAft>
              <a:spcPct val="15000"/>
            </a:spcAft>
            <a:buNone/>
            <a:tabLst/>
          </a:pPr>
          <a:r>
            <a:rPr lang="es-MX" sz="1100" b="0" kern="1200" dirty="0">
              <a:solidFill>
                <a:schemeClr val="tx1">
                  <a:lumMod val="75000"/>
                  <a:lumOff val="25000"/>
                </a:schemeClr>
              </a:solidFill>
              <a:effectLst/>
            </a:rPr>
            <a:t>La función de coste heurística será la diferencia de la salud entre ambos jugadores: </a:t>
          </a:r>
          <a:endParaRPr lang="en-US" sz="1100" b="0" kern="1200" dirty="0">
            <a:solidFill>
              <a:schemeClr val="tx1">
                <a:lumMod val="75000"/>
                <a:lumOff val="25000"/>
              </a:schemeClr>
            </a:solidFill>
            <a:effectLst/>
          </a:endParaRPr>
        </a:p>
        <a:p>
          <a:pPr marL="17463" lvl="1" indent="-17463" algn="just" defTabSz="488950">
            <a:lnSpc>
              <a:spcPct val="100000"/>
            </a:lnSpc>
            <a:spcBef>
              <a:spcPct val="0"/>
            </a:spcBef>
            <a:spcAft>
              <a:spcPct val="15000"/>
            </a:spcAft>
            <a:buNone/>
            <a:tabLst/>
          </a:pPr>
          <a:endParaRPr lang="es-PA" sz="1100" b="0" kern="1200" dirty="0">
            <a:solidFill>
              <a:schemeClr val="tx1">
                <a:lumMod val="75000"/>
                <a:lumOff val="25000"/>
              </a:schemeClr>
            </a:solidFill>
            <a:effectLst/>
          </a:endParaRPr>
        </a:p>
        <a:p>
          <a:pPr marL="17463" lvl="1" indent="-17463" algn="just" defTabSz="488950">
            <a:lnSpc>
              <a:spcPct val="100000"/>
            </a:lnSpc>
            <a:spcBef>
              <a:spcPct val="0"/>
            </a:spcBef>
            <a:spcAft>
              <a:spcPct val="15000"/>
            </a:spcAft>
            <a:buNone/>
            <a:tabLst/>
          </a:pPr>
          <a:r>
            <a:rPr lang="es-PA" sz="1100" b="0" kern="1200" dirty="0">
              <a:solidFill>
                <a:schemeClr val="tx1">
                  <a:lumMod val="75000"/>
                  <a:lumOff val="25000"/>
                </a:schemeClr>
              </a:solidFill>
              <a:effectLst/>
            </a:rPr>
            <a:t>h(Nodo) = salud IA – salud jugador </a:t>
          </a:r>
        </a:p>
      </dsp:txBody>
      <dsp:txXfrm>
        <a:off x="1065594" y="2737665"/>
        <a:ext cx="1548571" cy="1825110"/>
      </dsp:txXfrm>
    </dsp:sp>
    <dsp:sp modelId="{E003598C-A77C-E647-AC67-202397C7C2C6}">
      <dsp:nvSpPr>
        <dsp:cNvPr id="0" name=""/>
        <dsp:cNvSpPr/>
      </dsp:nvSpPr>
      <dsp:spPr>
        <a:xfrm>
          <a:off x="1611741" y="2053248"/>
          <a:ext cx="456277" cy="456277"/>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93F839-D107-C147-91A7-BF591A6B37F1}">
      <dsp:nvSpPr>
        <dsp:cNvPr id="0" name=""/>
        <dsp:cNvSpPr/>
      </dsp:nvSpPr>
      <dsp:spPr>
        <a:xfrm>
          <a:off x="2664842" y="188533"/>
          <a:ext cx="2006656" cy="1825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1">
          <a:noAutofit/>
        </a:bodyPr>
        <a:lstStyle/>
        <a:p>
          <a:pPr marL="17463" lvl="0" indent="0" algn="l" defTabSz="622300">
            <a:lnSpc>
              <a:spcPct val="100000"/>
            </a:lnSpc>
            <a:spcBef>
              <a:spcPct val="0"/>
            </a:spcBef>
            <a:spcAft>
              <a:spcPct val="35000"/>
            </a:spcAft>
            <a:buNone/>
            <a:tabLst/>
          </a:pPr>
          <a:r>
            <a:rPr lang="es-PA" sz="1400" b="1" kern="1200" dirty="0">
              <a:solidFill>
                <a:schemeClr val="tx1">
                  <a:lumMod val="75000"/>
                  <a:lumOff val="25000"/>
                </a:schemeClr>
              </a:solidFill>
              <a:effectLst/>
              <a:latin typeface="+mj-lt"/>
            </a:rPr>
            <a:t>Función de coste: </a:t>
          </a:r>
          <a:endParaRPr lang="en-US" sz="1400" b="1" kern="1200" dirty="0">
            <a:solidFill>
              <a:schemeClr val="tx1">
                <a:lumMod val="75000"/>
                <a:lumOff val="25000"/>
              </a:schemeClr>
            </a:solidFill>
            <a:effectLst/>
            <a:latin typeface="+mj-lt"/>
          </a:endParaRPr>
        </a:p>
        <a:p>
          <a:pPr marL="17463" lvl="1" indent="0" algn="just" defTabSz="488950">
            <a:lnSpc>
              <a:spcPct val="100000"/>
            </a:lnSpc>
            <a:spcBef>
              <a:spcPct val="0"/>
            </a:spcBef>
            <a:spcAft>
              <a:spcPct val="15000"/>
            </a:spcAft>
            <a:buNone/>
            <a:tabLst/>
          </a:pPr>
          <a:r>
            <a:rPr lang="es-MX" sz="1100" b="0" kern="1200" dirty="0">
              <a:solidFill>
                <a:schemeClr val="tx1">
                  <a:lumMod val="75000"/>
                  <a:lumOff val="25000"/>
                </a:schemeClr>
              </a:solidFill>
              <a:effectLst/>
            </a:rPr>
            <a:t>La función de coste está determinada por la cantidad de estados recorridos para tomar una decisión. </a:t>
          </a:r>
          <a:endParaRPr lang="en-US" sz="1100" b="0" kern="1200" dirty="0">
            <a:solidFill>
              <a:schemeClr val="tx1">
                <a:lumMod val="75000"/>
                <a:lumOff val="25000"/>
              </a:schemeClr>
            </a:solidFill>
            <a:effectLst/>
          </a:endParaRPr>
        </a:p>
        <a:p>
          <a:pPr marL="17463" lvl="1" indent="0" algn="just" defTabSz="488950">
            <a:lnSpc>
              <a:spcPct val="100000"/>
            </a:lnSpc>
            <a:spcBef>
              <a:spcPct val="0"/>
            </a:spcBef>
            <a:spcAft>
              <a:spcPct val="15000"/>
            </a:spcAft>
            <a:buNone/>
            <a:tabLst/>
          </a:pPr>
          <a:endParaRPr lang="es-PA" sz="1100" b="0" kern="1200" dirty="0">
            <a:solidFill>
              <a:schemeClr val="tx1">
                <a:lumMod val="75000"/>
                <a:lumOff val="25000"/>
              </a:schemeClr>
            </a:solidFill>
            <a:effectLst/>
          </a:endParaRPr>
        </a:p>
        <a:p>
          <a:pPr marL="17463" lvl="1" indent="0" algn="just" defTabSz="488950">
            <a:lnSpc>
              <a:spcPct val="100000"/>
            </a:lnSpc>
            <a:spcBef>
              <a:spcPct val="0"/>
            </a:spcBef>
            <a:spcAft>
              <a:spcPct val="15000"/>
            </a:spcAft>
            <a:buNone/>
            <a:tabLst/>
          </a:pPr>
          <a:r>
            <a:rPr lang="es-MX" sz="1100" b="0" kern="1200" dirty="0">
              <a:solidFill>
                <a:schemeClr val="tx1">
                  <a:lumMod val="75000"/>
                  <a:lumOff val="25000"/>
                </a:schemeClr>
              </a:solidFill>
              <a:effectLst/>
            </a:rPr>
            <a:t>g(Nodo) = estados recorridos por el Nodo </a:t>
          </a:r>
          <a:endParaRPr lang="es-PA" sz="1100" b="0" kern="1200" dirty="0">
            <a:solidFill>
              <a:schemeClr val="tx1">
                <a:lumMod val="75000"/>
                <a:lumOff val="25000"/>
              </a:schemeClr>
            </a:solidFill>
            <a:effectLst/>
          </a:endParaRPr>
        </a:p>
      </dsp:txBody>
      <dsp:txXfrm>
        <a:off x="2664842" y="188533"/>
        <a:ext cx="2006656" cy="1825110"/>
      </dsp:txXfrm>
    </dsp:sp>
    <dsp:sp modelId="{164A0F39-72C5-6C47-BD7E-D85A1B7BF6C9}">
      <dsp:nvSpPr>
        <dsp:cNvPr id="0" name=""/>
        <dsp:cNvSpPr/>
      </dsp:nvSpPr>
      <dsp:spPr>
        <a:xfrm>
          <a:off x="3440032" y="2053248"/>
          <a:ext cx="456277" cy="456277"/>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8596F0-52A6-A143-9BFC-DA068C37DE6F}">
      <dsp:nvSpPr>
        <dsp:cNvPr id="0" name=""/>
        <dsp:cNvSpPr/>
      </dsp:nvSpPr>
      <dsp:spPr>
        <a:xfrm>
          <a:off x="4722176" y="2737665"/>
          <a:ext cx="3083967" cy="1825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1">
          <a:noAutofit/>
        </a:bodyPr>
        <a:lstStyle/>
        <a:p>
          <a:pPr marL="0" lvl="0" indent="0" algn="l" defTabSz="622300">
            <a:lnSpc>
              <a:spcPct val="100000"/>
            </a:lnSpc>
            <a:spcBef>
              <a:spcPct val="0"/>
            </a:spcBef>
            <a:spcAft>
              <a:spcPct val="35000"/>
            </a:spcAft>
            <a:buNone/>
          </a:pPr>
          <a:r>
            <a:rPr lang="es-PA" sz="1400" b="1" kern="1200" dirty="0">
              <a:solidFill>
                <a:schemeClr val="tx1">
                  <a:lumMod val="75000"/>
                  <a:lumOff val="25000"/>
                </a:schemeClr>
              </a:solidFill>
              <a:effectLst/>
              <a:latin typeface="+mj-lt"/>
            </a:rPr>
            <a:t>Espacio de estados: </a:t>
          </a:r>
          <a:endParaRPr lang="ru-RU" sz="1400" b="1" kern="1200" dirty="0">
            <a:solidFill>
              <a:schemeClr val="tx1">
                <a:lumMod val="75000"/>
                <a:lumOff val="25000"/>
              </a:schemeClr>
            </a:solidFill>
            <a:effectLst/>
            <a:latin typeface="+mj-lt"/>
          </a:endParaRPr>
        </a:p>
        <a:p>
          <a:pPr marL="0" lvl="0" indent="0" algn="just" defTabSz="533400">
            <a:lnSpc>
              <a:spcPct val="100000"/>
            </a:lnSpc>
            <a:spcBef>
              <a:spcPct val="0"/>
            </a:spcBef>
            <a:spcAft>
              <a:spcPts val="0"/>
            </a:spcAft>
            <a:buNone/>
          </a:pPr>
          <a:r>
            <a:rPr lang="es-MX" sz="1100" b="0" kern="1200" dirty="0">
              <a:solidFill>
                <a:schemeClr val="tx1">
                  <a:lumMod val="75000"/>
                  <a:lumOff val="25000"/>
                </a:schemeClr>
              </a:solidFill>
              <a:effectLst/>
              <a:latin typeface="+mn-lt"/>
              <a:ea typeface="+mn-ea"/>
              <a:cs typeface="+mn-cs"/>
            </a:rPr>
            <a:t>El juego dispone de 5 posiciones posibles y 3 armas disponibles. Esto multiplicado, nos da una cantidad de 15 movimientos disponibles por nivel, debido a que el juego sólo cuenta con 6 municiones en total por todas las armas y el árbol crece exponencialmente, el espacio de estados esperado es de: </a:t>
          </a:r>
          <a:endParaRPr lang="en-US" sz="1100" b="0" kern="1200" dirty="0">
            <a:solidFill>
              <a:schemeClr val="tx1">
                <a:lumMod val="75000"/>
                <a:lumOff val="25000"/>
              </a:schemeClr>
            </a:solidFill>
            <a:effectLst/>
            <a:latin typeface="+mn-lt"/>
            <a:ea typeface="+mn-ea"/>
            <a:cs typeface="+mn-cs"/>
          </a:endParaRPr>
        </a:p>
        <a:p>
          <a:pPr marL="0" lvl="0" indent="0" algn="just" defTabSz="533400">
            <a:lnSpc>
              <a:spcPct val="100000"/>
            </a:lnSpc>
            <a:spcBef>
              <a:spcPct val="0"/>
            </a:spcBef>
            <a:spcAft>
              <a:spcPts val="0"/>
            </a:spcAft>
            <a:buNone/>
          </a:pPr>
          <a:endParaRPr lang="es-PA" sz="1100" b="0" kern="1200" dirty="0">
            <a:solidFill>
              <a:schemeClr val="tx1">
                <a:lumMod val="75000"/>
                <a:lumOff val="25000"/>
              </a:schemeClr>
            </a:solidFill>
            <a:effectLst/>
            <a:latin typeface="+mn-lt"/>
            <a:ea typeface="+mn-ea"/>
            <a:cs typeface="+mn-cs"/>
          </a:endParaRPr>
        </a:p>
        <a:p>
          <a:pPr marL="0" lvl="0" indent="0" algn="just" defTabSz="533400">
            <a:lnSpc>
              <a:spcPct val="100000"/>
            </a:lnSpc>
            <a:spcBef>
              <a:spcPct val="0"/>
            </a:spcBef>
            <a:spcAft>
              <a:spcPts val="0"/>
            </a:spcAft>
            <a:buNone/>
          </a:pPr>
          <a:r>
            <a:rPr lang="es-PA" sz="1100" b="0" kern="1200" dirty="0">
              <a:solidFill>
                <a:schemeClr val="tx1">
                  <a:lumMod val="75000"/>
                  <a:lumOff val="25000"/>
                </a:schemeClr>
              </a:solidFill>
              <a:effectLst/>
              <a:latin typeface="+mn-lt"/>
              <a:ea typeface="+mn-ea"/>
              <a:cs typeface="+mn-cs"/>
            </a:rPr>
            <a:t>150+151+152+153+154+155+156 = 12,204,241 </a:t>
          </a:r>
        </a:p>
      </dsp:txBody>
      <dsp:txXfrm>
        <a:off x="4722176" y="2737665"/>
        <a:ext cx="3083967" cy="1825110"/>
      </dsp:txXfrm>
    </dsp:sp>
    <dsp:sp modelId="{1501A02B-D4EF-144E-9CF0-602A004680BE}">
      <dsp:nvSpPr>
        <dsp:cNvPr id="0" name=""/>
        <dsp:cNvSpPr/>
      </dsp:nvSpPr>
      <dsp:spPr>
        <a:xfrm>
          <a:off x="6036021" y="2053248"/>
          <a:ext cx="456277" cy="456277"/>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F10402-5A89-6540-96F4-099A00D5A2D6}">
      <dsp:nvSpPr>
        <dsp:cNvPr id="0" name=""/>
        <dsp:cNvSpPr/>
      </dsp:nvSpPr>
      <dsp:spPr>
        <a:xfrm>
          <a:off x="7856820" y="0"/>
          <a:ext cx="1740443" cy="1825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1">
          <a:noAutofit/>
        </a:bodyPr>
        <a:lstStyle/>
        <a:p>
          <a:pPr marL="0" lvl="0" indent="0" algn="l" defTabSz="622300">
            <a:lnSpc>
              <a:spcPct val="100000"/>
            </a:lnSpc>
            <a:spcBef>
              <a:spcPct val="0"/>
            </a:spcBef>
            <a:spcAft>
              <a:spcPct val="35000"/>
            </a:spcAft>
            <a:buNone/>
          </a:pPr>
          <a:r>
            <a:rPr lang="es-PA" sz="1400" b="1" kern="1200" dirty="0">
              <a:solidFill>
                <a:schemeClr val="tx1">
                  <a:lumMod val="75000"/>
                  <a:lumOff val="25000"/>
                </a:schemeClr>
              </a:solidFill>
              <a:effectLst/>
              <a:latin typeface="+mj-lt"/>
            </a:rPr>
            <a:t>Solución: </a:t>
          </a:r>
          <a:endParaRPr lang="ru-RU" sz="1400" b="1" kern="1200" dirty="0">
            <a:solidFill>
              <a:schemeClr val="tx1">
                <a:lumMod val="75000"/>
                <a:lumOff val="25000"/>
              </a:schemeClr>
            </a:solidFill>
            <a:effectLst/>
            <a:latin typeface="+mj-lt"/>
          </a:endParaRPr>
        </a:p>
        <a:p>
          <a:pPr marL="0" lvl="0" indent="0" algn="l" defTabSz="533400">
            <a:lnSpc>
              <a:spcPct val="100000"/>
            </a:lnSpc>
            <a:spcBef>
              <a:spcPct val="0"/>
            </a:spcBef>
            <a:spcAft>
              <a:spcPts val="0"/>
            </a:spcAft>
            <a:buNone/>
          </a:pPr>
          <a:r>
            <a:rPr lang="es-MX" sz="1100" b="0" kern="1200" dirty="0">
              <a:solidFill>
                <a:schemeClr val="tx1">
                  <a:lumMod val="75000"/>
                  <a:lumOff val="25000"/>
                </a:schemeClr>
              </a:solidFill>
              <a:effectLst/>
              <a:latin typeface="+mn-lt"/>
              <a:ea typeface="+mn-ea"/>
              <a:cs typeface="+mn-cs"/>
            </a:rPr>
            <a:t>La solución, para ambos algoritmos debe ser, buscar la mejor solución. </a:t>
          </a:r>
          <a:endParaRPr lang="en-US" sz="1100" b="0" kern="1200" dirty="0">
            <a:solidFill>
              <a:schemeClr val="tx1">
                <a:lumMod val="75000"/>
                <a:lumOff val="25000"/>
              </a:schemeClr>
            </a:solidFill>
            <a:effectLst/>
            <a:latin typeface="+mn-lt"/>
            <a:ea typeface="+mn-ea"/>
            <a:cs typeface="+mn-cs"/>
          </a:endParaRPr>
        </a:p>
        <a:p>
          <a:pPr marL="0" lvl="0" indent="0" algn="l" defTabSz="533400">
            <a:lnSpc>
              <a:spcPct val="100000"/>
            </a:lnSpc>
            <a:spcBef>
              <a:spcPct val="0"/>
            </a:spcBef>
            <a:spcAft>
              <a:spcPts val="0"/>
            </a:spcAft>
            <a:buNone/>
          </a:pPr>
          <a:endParaRPr lang="es-PA" sz="1100" b="0" kern="1200" dirty="0">
            <a:solidFill>
              <a:schemeClr val="tx1">
                <a:lumMod val="75000"/>
                <a:lumOff val="25000"/>
              </a:schemeClr>
            </a:solidFill>
            <a:effectLst/>
            <a:latin typeface="+mn-lt"/>
            <a:ea typeface="+mn-ea"/>
            <a:cs typeface="+mn-cs"/>
          </a:endParaRPr>
        </a:p>
        <a:p>
          <a:pPr marL="0" lvl="0" indent="0" algn="l" defTabSz="533400">
            <a:lnSpc>
              <a:spcPct val="100000"/>
            </a:lnSpc>
            <a:spcBef>
              <a:spcPct val="0"/>
            </a:spcBef>
            <a:spcAft>
              <a:spcPts val="0"/>
            </a:spcAft>
            <a:buNone/>
          </a:pPr>
          <a:r>
            <a:rPr lang="es-PA" sz="1100" b="0" kern="1200" dirty="0">
              <a:solidFill>
                <a:schemeClr val="tx1">
                  <a:lumMod val="75000"/>
                  <a:lumOff val="25000"/>
                </a:schemeClr>
              </a:solidFill>
              <a:effectLst/>
              <a:latin typeface="+mn-lt"/>
              <a:ea typeface="+mn-ea"/>
              <a:cs typeface="+mn-cs"/>
            </a:rPr>
            <a:t> </a:t>
          </a:r>
        </a:p>
      </dsp:txBody>
      <dsp:txXfrm>
        <a:off x="7856820" y="0"/>
        <a:ext cx="1740443" cy="1825110"/>
      </dsp:txXfrm>
    </dsp:sp>
    <dsp:sp modelId="{C7D1C7BE-CF8B-A24E-8F4A-58F4F4E6CD28}">
      <dsp:nvSpPr>
        <dsp:cNvPr id="0" name=""/>
        <dsp:cNvSpPr/>
      </dsp:nvSpPr>
      <dsp:spPr>
        <a:xfrm>
          <a:off x="8498903" y="2053248"/>
          <a:ext cx="456277" cy="456277"/>
        </a:xfrm>
        <a:prstGeom prst="ellipse">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7/3/2020</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‹Nº›</a:t>
            </a:fld>
            <a:endParaRPr lang="en-US"/>
          </a:p>
        </p:txBody>
      </p:sp>
      <p:sp>
        <p:nvSpPr>
          <p:cNvPr id="11" name="Oval 10">
            <a:extLst>
              <a:ext uri="{FF2B5EF4-FFF2-40B4-BE49-F238E27FC236}">
                <a16:creationId xmlns:a16="http://schemas.microsoft.com/office/drawing/2014/main" id="{68EC5FC9-F7D0-0141-850B-7623CA81A775}"/>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F839E6-7F1F-6E4D-B83C-F5DA99E98229}"/>
              </a:ext>
            </a:extLst>
          </p:cNvPr>
          <p:cNvSpPr/>
          <p:nvPr userDrawn="1"/>
        </p:nvSpPr>
        <p:spPr>
          <a:xfrm>
            <a:off x="10337662" y="4398630"/>
            <a:ext cx="1700492" cy="170049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EACA50E-A3A8-9D41-B30C-03B00FB2DEF0}"/>
              </a:ext>
            </a:extLst>
          </p:cNvPr>
          <p:cNvSpPr/>
          <p:nvPr userDrawn="1"/>
        </p:nvSpPr>
        <p:spPr>
          <a:xfrm>
            <a:off x="5664569" y="541205"/>
            <a:ext cx="283407" cy="283407"/>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A92073B-F20B-034A-BC3A-9B993F0DD0BA}"/>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4091F50-D240-B145-B0B1-DAEDDFDE34AD}"/>
              </a:ext>
            </a:extLst>
          </p:cNvPr>
          <p:cNvSpPr/>
          <p:nvPr userDrawn="1"/>
        </p:nvSpPr>
        <p:spPr>
          <a:xfrm>
            <a:off x="0" y="-1994"/>
            <a:ext cx="1700492" cy="1700492"/>
          </a:xfrm>
          <a:prstGeom prst="ellipse">
            <a:avLst/>
          </a:prstGeom>
          <a:noFill/>
          <a:ln w="381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270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71DAD948-6707-714E-9E8F-26A36F4AE20E}"/>
              </a:ext>
            </a:extLst>
          </p:cNvPr>
          <p:cNvSpPr/>
          <p:nvPr userDrawn="1"/>
        </p:nvSpPr>
        <p:spPr>
          <a:xfrm>
            <a:off x="10429390" y="360726"/>
            <a:ext cx="1035859" cy="1035859"/>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5F81511-AC79-6748-869A-9982CD568B16}"/>
              </a:ext>
            </a:extLst>
          </p:cNvPr>
          <p:cNvSpPr/>
          <p:nvPr userDrawn="1"/>
        </p:nvSpPr>
        <p:spPr>
          <a:xfrm>
            <a:off x="10337662" y="4398630"/>
            <a:ext cx="1700492" cy="170049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A6F72D4E-9F4D-6341-9F9E-63E01AF59B47}"/>
              </a:ext>
            </a:extLst>
          </p:cNvPr>
          <p:cNvSpPr>
            <a:spLocks noGrp="1"/>
          </p:cNvSpPr>
          <p:nvPr>
            <p:ph type="pic" sz="quarter" idx="13"/>
          </p:nvPr>
        </p:nvSpPr>
        <p:spPr>
          <a:xfrm>
            <a:off x="5654414" y="265113"/>
            <a:ext cx="6089650" cy="608965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txBody>
          <a:bodyPr/>
          <a:lstStyle/>
          <a:p>
            <a:r>
              <a:rPr lang="en-US"/>
              <a:t>Click icon to add picture</a:t>
            </a:r>
          </a:p>
        </p:txBody>
      </p:sp>
      <p:sp>
        <p:nvSpPr>
          <p:cNvPr id="2" name="Date Placeholder 1"/>
          <p:cNvSpPr>
            <a:spLocks noGrp="1"/>
          </p:cNvSpPr>
          <p:nvPr>
            <p:ph type="dt" sz="half" idx="10"/>
          </p:nvPr>
        </p:nvSpPr>
        <p:spPr/>
        <p:txBody>
          <a:bodyPr/>
          <a:lstStyle/>
          <a:p>
            <a:fld id="{4EDE50D6-574B-40AF-946F-D52A04ADE379}" type="datetime1">
              <a:rPr lang="en-US" smtClean="0"/>
              <a:t>7/3/2020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‹Nº›</a:t>
            </a:fld>
            <a:endParaRPr lang="en-US"/>
          </a:p>
        </p:txBody>
      </p:sp>
      <p:sp>
        <p:nvSpPr>
          <p:cNvPr id="18" name="Content Placeholder 2">
            <a:extLst>
              <a:ext uri="{FF2B5EF4-FFF2-40B4-BE49-F238E27FC236}">
                <a16:creationId xmlns:a16="http://schemas.microsoft.com/office/drawing/2014/main" id="{A2F758DC-4792-1D42-83A8-ED4E6CD5F7E3}"/>
              </a:ext>
            </a:extLst>
          </p:cNvPr>
          <p:cNvSpPr>
            <a:spLocks noGrp="1"/>
          </p:cNvSpPr>
          <p:nvPr>
            <p:ph sz="half" idx="1"/>
          </p:nvPr>
        </p:nvSpPr>
        <p:spPr>
          <a:xfrm>
            <a:off x="1097279" y="2322728"/>
            <a:ext cx="4144096" cy="4032225"/>
          </a:xfrm>
        </p:spPr>
        <p:txBody>
          <a:bodyPr anchor="t">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Oval 10">
            <a:extLst>
              <a:ext uri="{FF2B5EF4-FFF2-40B4-BE49-F238E27FC236}">
                <a16:creationId xmlns:a16="http://schemas.microsoft.com/office/drawing/2014/main" id="{2CB8633A-7C70-3C48-8FEE-69941AF2B466}"/>
              </a:ext>
            </a:extLst>
          </p:cNvPr>
          <p:cNvSpPr/>
          <p:nvPr userDrawn="1"/>
        </p:nvSpPr>
        <p:spPr>
          <a:xfrm>
            <a:off x="5535466" y="5600935"/>
            <a:ext cx="643415" cy="643415"/>
          </a:xfrm>
          <a:prstGeom prst="ellipse">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3B967D9-597D-E14A-AE80-4C3877655FB2}"/>
              </a:ext>
            </a:extLst>
          </p:cNvPr>
          <p:cNvSpPr/>
          <p:nvPr userDrawn="1"/>
        </p:nvSpPr>
        <p:spPr>
          <a:xfrm>
            <a:off x="5664569" y="541205"/>
            <a:ext cx="283407" cy="283407"/>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7114435-8CC0-E744-B541-8EF28B774ECF}"/>
              </a:ext>
            </a:extLst>
          </p:cNvPr>
          <p:cNvSpPr/>
          <p:nvPr userDrawn="1"/>
        </p:nvSpPr>
        <p:spPr>
          <a:xfrm flipV="1">
            <a:off x="11885583" y="3453319"/>
            <a:ext cx="167338" cy="167338"/>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BB844B6D-9772-1D4A-A22A-19F6A1250CD6}"/>
              </a:ext>
            </a:extLst>
          </p:cNvPr>
          <p:cNvGrpSpPr/>
          <p:nvPr userDrawn="1"/>
        </p:nvGrpSpPr>
        <p:grpSpPr>
          <a:xfrm rot="5400000">
            <a:off x="-21619" y="1088453"/>
            <a:ext cx="910099" cy="99010"/>
            <a:chOff x="622418" y="280927"/>
            <a:chExt cx="2335705" cy="254101"/>
          </a:xfrm>
        </p:grpSpPr>
        <p:sp>
          <p:nvSpPr>
            <p:cNvPr id="31" name="Oval 30">
              <a:extLst>
                <a:ext uri="{FF2B5EF4-FFF2-40B4-BE49-F238E27FC236}">
                  <a16:creationId xmlns:a16="http://schemas.microsoft.com/office/drawing/2014/main" id="{4834FA13-7139-8546-99A9-CF39B5EDFDF5}"/>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746C656-7A16-8445-80B5-88C23703E694}"/>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E0A223A-22AD-6D40-9B6F-62F488036D58}"/>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DB8FD84-D022-E842-9B56-88F0574EBD30}"/>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2F4DC0E-4CC4-374D-BE14-132577B95A70}"/>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4E00522-1D16-F244-89FE-668EEBD08F2B}"/>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itle 1">
            <a:extLst>
              <a:ext uri="{FF2B5EF4-FFF2-40B4-BE49-F238E27FC236}">
                <a16:creationId xmlns:a16="http://schemas.microsoft.com/office/drawing/2014/main" id="{C4C5AC59-B537-D54C-9B5C-55B75E9117A7}"/>
              </a:ext>
            </a:extLst>
          </p:cNvPr>
          <p:cNvSpPr>
            <a:spLocks noGrp="1"/>
          </p:cNvSpPr>
          <p:nvPr>
            <p:ph type="title" hasCustomPrompt="1"/>
          </p:nvPr>
        </p:nvSpPr>
        <p:spPr>
          <a:xfrm>
            <a:off x="1097280" y="421817"/>
            <a:ext cx="4144095" cy="1369074"/>
          </a:xfrm>
          <a:prstGeom prst="rect">
            <a:avLst/>
          </a:prstGeom>
        </p:spPr>
        <p:txBody>
          <a:bodyPr lIns="0" rIns="0" anchor="ctr">
            <a:normAutofit/>
          </a:bodyPr>
          <a:lstStyle>
            <a:lvl1pPr>
              <a:defRPr sz="4000" cap="all" baseline="0"/>
            </a:lvl1pPr>
          </a:lstStyle>
          <a:p>
            <a:r>
              <a:rPr lang="en-US"/>
              <a:t>Title Goes Here</a:t>
            </a:r>
          </a:p>
        </p:txBody>
      </p:sp>
    </p:spTree>
    <p:extLst>
      <p:ext uri="{BB962C8B-B14F-4D97-AF65-F5344CB8AC3E}">
        <p14:creationId xmlns:p14="http://schemas.microsoft.com/office/powerpoint/2010/main" val="1253830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7/3/2020</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‹Nº›</a:t>
            </a:fld>
            <a:endParaRPr lang="en-US"/>
          </a:p>
        </p:txBody>
      </p:sp>
      <p:grpSp>
        <p:nvGrpSpPr>
          <p:cNvPr id="21" name="Group 20">
            <a:extLst>
              <a:ext uri="{FF2B5EF4-FFF2-40B4-BE49-F238E27FC236}">
                <a16:creationId xmlns:a16="http://schemas.microsoft.com/office/drawing/2014/main" id="{7A2141DD-8D8D-FA43-BD4F-2CFC93C87782}"/>
              </a:ext>
            </a:extLst>
          </p:cNvPr>
          <p:cNvGrpSpPr/>
          <p:nvPr userDrawn="1"/>
        </p:nvGrpSpPr>
        <p:grpSpPr>
          <a:xfrm rot="5400000">
            <a:off x="-21619" y="1088453"/>
            <a:ext cx="910099" cy="99010"/>
            <a:chOff x="622418" y="280927"/>
            <a:chExt cx="2335705" cy="254101"/>
          </a:xfrm>
        </p:grpSpPr>
        <p:sp>
          <p:nvSpPr>
            <p:cNvPr id="22" name="Oval 21">
              <a:extLst>
                <a:ext uri="{FF2B5EF4-FFF2-40B4-BE49-F238E27FC236}">
                  <a16:creationId xmlns:a16="http://schemas.microsoft.com/office/drawing/2014/main" id="{71A62821-5E0F-DE41-B5C2-17A3A7277F4E}"/>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311AE14-D8F0-1D4C-9D8D-603836582793}"/>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F2BE645-D4F2-304C-9AFA-473D8F888A85}"/>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3640330-30A6-6948-87A7-9DE6D41794F5}"/>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DFB6548-D83C-1D4E-AE87-2E8F1D3D0FA7}"/>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97C7400-7EDC-8845-AB5A-80FB8175C1E2}"/>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itle 1">
            <a:extLst>
              <a:ext uri="{FF2B5EF4-FFF2-40B4-BE49-F238E27FC236}">
                <a16:creationId xmlns:a16="http://schemas.microsoft.com/office/drawing/2014/main" id="{BC941C44-9B96-0040-8C71-D8364EB577C2}"/>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a:t>Title Goes Here</a:t>
            </a:r>
          </a:p>
        </p:txBody>
      </p:sp>
      <p:sp>
        <p:nvSpPr>
          <p:cNvPr id="29" name="Oval 28">
            <a:extLst>
              <a:ext uri="{FF2B5EF4-FFF2-40B4-BE49-F238E27FC236}">
                <a16:creationId xmlns:a16="http://schemas.microsoft.com/office/drawing/2014/main" id="{E014993B-5057-2A4C-9CA0-383DC5504020}"/>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3B110E8-1FE2-BC47-A5AE-4C698B688B65}"/>
              </a:ext>
            </a:extLst>
          </p:cNvPr>
          <p:cNvSpPr/>
          <p:nvPr userDrawn="1"/>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7DACF2F-5D4D-434D-8786-E4DF0385E6F6}"/>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FE816CC-CBCA-7946-B9E5-E9649EF369BE}"/>
              </a:ext>
            </a:extLst>
          </p:cNvPr>
          <p:cNvSpPr/>
          <p:nvPr userDrawn="1"/>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27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7/3/2020</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‹Nº›</a:t>
            </a:fld>
            <a:endParaRPr lang="en-US"/>
          </a:p>
        </p:txBody>
      </p:sp>
      <p:sp>
        <p:nvSpPr>
          <p:cNvPr id="14" name="Picture Placeholder 3">
            <a:extLst>
              <a:ext uri="{FF2B5EF4-FFF2-40B4-BE49-F238E27FC236}">
                <a16:creationId xmlns:a16="http://schemas.microsoft.com/office/drawing/2014/main" id="{C950F4E3-11A9-2549-A00D-601AEF6E49A4}"/>
              </a:ext>
            </a:extLst>
          </p:cNvPr>
          <p:cNvSpPr>
            <a:spLocks noGrp="1"/>
          </p:cNvSpPr>
          <p:nvPr>
            <p:ph type="pic" sz="quarter" idx="13"/>
          </p:nvPr>
        </p:nvSpPr>
        <p:spPr>
          <a:xfrm>
            <a:off x="1097279" y="2160508"/>
            <a:ext cx="2919413" cy="2919413"/>
          </a:xfrm>
          <a:prstGeom prst="ellipse">
            <a:avLst/>
          </a:prstGeom>
          <a:solidFill>
            <a:srgbClr val="EDEFF7"/>
          </a:solidFill>
          <a:ln w="38100">
            <a:solidFill>
              <a:schemeClr val="accent3"/>
            </a:solidFill>
          </a:ln>
        </p:spPr>
        <p:txBody>
          <a:bodyPr anchor="ctr"/>
          <a:lstStyle>
            <a:lvl1pPr algn="ctr">
              <a:defRPr/>
            </a:lvl1pPr>
          </a:lstStyle>
          <a:p>
            <a:r>
              <a:rPr lang="en-US"/>
              <a:t>Click icon to add picture</a:t>
            </a:r>
          </a:p>
        </p:txBody>
      </p:sp>
      <p:sp>
        <p:nvSpPr>
          <p:cNvPr id="21" name="Picture Placeholder 3">
            <a:extLst>
              <a:ext uri="{FF2B5EF4-FFF2-40B4-BE49-F238E27FC236}">
                <a16:creationId xmlns:a16="http://schemas.microsoft.com/office/drawing/2014/main" id="{21B5A175-E633-E74F-AE3B-DF58F989F443}"/>
              </a:ext>
            </a:extLst>
          </p:cNvPr>
          <p:cNvSpPr>
            <a:spLocks noGrp="1"/>
          </p:cNvSpPr>
          <p:nvPr>
            <p:ph type="pic" sz="quarter" idx="14"/>
          </p:nvPr>
        </p:nvSpPr>
        <p:spPr>
          <a:xfrm>
            <a:off x="4659186" y="2160508"/>
            <a:ext cx="2919413" cy="2919413"/>
          </a:xfrm>
          <a:prstGeom prst="ellipse">
            <a:avLst/>
          </a:prstGeom>
          <a:solidFill>
            <a:srgbClr val="EDEFF7"/>
          </a:solidFill>
          <a:ln w="38100">
            <a:solidFill>
              <a:schemeClr val="accent6"/>
            </a:solidFill>
          </a:ln>
        </p:spPr>
        <p:txBody>
          <a:bodyPr anchor="ctr"/>
          <a:lstStyle>
            <a:lvl1pPr algn="ctr">
              <a:defRPr/>
            </a:lvl1pPr>
          </a:lstStyle>
          <a:p>
            <a:r>
              <a:rPr lang="en-US"/>
              <a:t>Click icon to add picture</a:t>
            </a:r>
          </a:p>
        </p:txBody>
      </p:sp>
      <p:sp>
        <p:nvSpPr>
          <p:cNvPr id="22" name="Picture Placeholder 3">
            <a:extLst>
              <a:ext uri="{FF2B5EF4-FFF2-40B4-BE49-F238E27FC236}">
                <a16:creationId xmlns:a16="http://schemas.microsoft.com/office/drawing/2014/main" id="{261D2778-BA56-D247-9B2C-28D010C9D4E2}"/>
              </a:ext>
            </a:extLst>
          </p:cNvPr>
          <p:cNvSpPr>
            <a:spLocks noGrp="1"/>
          </p:cNvSpPr>
          <p:nvPr>
            <p:ph type="pic" sz="quarter" idx="15"/>
          </p:nvPr>
        </p:nvSpPr>
        <p:spPr>
          <a:xfrm>
            <a:off x="8221093" y="2160508"/>
            <a:ext cx="2919413" cy="2919413"/>
          </a:xfrm>
          <a:prstGeom prst="ellipse">
            <a:avLst/>
          </a:prstGeom>
          <a:solidFill>
            <a:srgbClr val="EDEFF7"/>
          </a:solidFill>
          <a:ln w="38100">
            <a:solidFill>
              <a:schemeClr val="accent1"/>
            </a:solidFill>
          </a:ln>
        </p:spPr>
        <p:txBody>
          <a:bodyPr anchor="ctr"/>
          <a:lstStyle>
            <a:lvl1pPr algn="ctr">
              <a:defRPr/>
            </a:lvl1pPr>
          </a:lstStyle>
          <a:p>
            <a:r>
              <a:rPr lang="en-US"/>
              <a:t>Click icon to add picture</a:t>
            </a:r>
          </a:p>
        </p:txBody>
      </p:sp>
      <p:sp>
        <p:nvSpPr>
          <p:cNvPr id="23" name="Text Placeholder 3">
            <a:extLst>
              <a:ext uri="{FF2B5EF4-FFF2-40B4-BE49-F238E27FC236}">
                <a16:creationId xmlns:a16="http://schemas.microsoft.com/office/drawing/2014/main" id="{2DAF6EFF-134E-BA40-8B51-917FDE13C076}"/>
              </a:ext>
            </a:extLst>
          </p:cNvPr>
          <p:cNvSpPr>
            <a:spLocks noGrp="1"/>
          </p:cNvSpPr>
          <p:nvPr>
            <p:ph type="body" sz="half" idx="2" hasCustomPrompt="1"/>
          </p:nvPr>
        </p:nvSpPr>
        <p:spPr>
          <a:xfrm>
            <a:off x="1097279" y="5486968"/>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Name Goes Here</a:t>
            </a:r>
          </a:p>
        </p:txBody>
      </p:sp>
      <p:sp>
        <p:nvSpPr>
          <p:cNvPr id="24" name="Text Placeholder 3">
            <a:extLst>
              <a:ext uri="{FF2B5EF4-FFF2-40B4-BE49-F238E27FC236}">
                <a16:creationId xmlns:a16="http://schemas.microsoft.com/office/drawing/2014/main" id="{188BF917-678C-1249-95B9-7FD2AC7B2231}"/>
              </a:ext>
            </a:extLst>
          </p:cNvPr>
          <p:cNvSpPr>
            <a:spLocks noGrp="1"/>
          </p:cNvSpPr>
          <p:nvPr>
            <p:ph type="body" sz="half" idx="16" hasCustomPrompt="1"/>
          </p:nvPr>
        </p:nvSpPr>
        <p:spPr>
          <a:xfrm>
            <a:off x="4666773" y="5486968"/>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Name Goes Here</a:t>
            </a:r>
          </a:p>
        </p:txBody>
      </p:sp>
      <p:sp>
        <p:nvSpPr>
          <p:cNvPr id="25" name="Text Placeholder 3">
            <a:extLst>
              <a:ext uri="{FF2B5EF4-FFF2-40B4-BE49-F238E27FC236}">
                <a16:creationId xmlns:a16="http://schemas.microsoft.com/office/drawing/2014/main" id="{BAFF17AE-3EA2-2D47-BCDD-E5587B127062}"/>
              </a:ext>
            </a:extLst>
          </p:cNvPr>
          <p:cNvSpPr>
            <a:spLocks noGrp="1"/>
          </p:cNvSpPr>
          <p:nvPr>
            <p:ph type="body" sz="half" idx="17" hasCustomPrompt="1"/>
          </p:nvPr>
        </p:nvSpPr>
        <p:spPr>
          <a:xfrm>
            <a:off x="8236267" y="5486968"/>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Name Goes Here</a:t>
            </a:r>
          </a:p>
        </p:txBody>
      </p:sp>
      <p:grpSp>
        <p:nvGrpSpPr>
          <p:cNvPr id="26" name="Group 25">
            <a:extLst>
              <a:ext uri="{FF2B5EF4-FFF2-40B4-BE49-F238E27FC236}">
                <a16:creationId xmlns:a16="http://schemas.microsoft.com/office/drawing/2014/main" id="{F2D7EDB7-7C02-0245-8A1F-553F094A4429}"/>
              </a:ext>
            </a:extLst>
          </p:cNvPr>
          <p:cNvGrpSpPr/>
          <p:nvPr userDrawn="1"/>
        </p:nvGrpSpPr>
        <p:grpSpPr>
          <a:xfrm rot="5400000">
            <a:off x="-21619" y="1088453"/>
            <a:ext cx="910099" cy="99010"/>
            <a:chOff x="622418" y="280927"/>
            <a:chExt cx="2335705" cy="254101"/>
          </a:xfrm>
        </p:grpSpPr>
        <p:sp>
          <p:nvSpPr>
            <p:cNvPr id="27" name="Oval 26">
              <a:extLst>
                <a:ext uri="{FF2B5EF4-FFF2-40B4-BE49-F238E27FC236}">
                  <a16:creationId xmlns:a16="http://schemas.microsoft.com/office/drawing/2014/main" id="{8CF5D165-4F6F-2447-8B9E-8B0D94808ED3}"/>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46C35C7-7133-4C43-BBF7-575440F7BAD3}"/>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33DD7BE-C379-5C42-9FB0-EF72161049F4}"/>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43DFC41-C6DE-7942-9358-E23A1EE8759D}"/>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2ABB593-7229-9548-8BCC-C947B1BF8D93}"/>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86D2413-D60D-484E-ACAB-31891AFDA133}"/>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itle 1">
            <a:extLst>
              <a:ext uri="{FF2B5EF4-FFF2-40B4-BE49-F238E27FC236}">
                <a16:creationId xmlns:a16="http://schemas.microsoft.com/office/drawing/2014/main" id="{86090E0F-345E-3D4B-8886-95D8A4A77CE7}"/>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a:t>Title Goes Here</a:t>
            </a:r>
          </a:p>
        </p:txBody>
      </p:sp>
    </p:spTree>
    <p:extLst>
      <p:ext uri="{BB962C8B-B14F-4D97-AF65-F5344CB8AC3E}">
        <p14:creationId xmlns:p14="http://schemas.microsoft.com/office/powerpoint/2010/main" val="3258682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17873" y="758952"/>
            <a:ext cx="7356255" cy="3566160"/>
          </a:xfrm>
          <a:prstGeom prst="rect">
            <a:avLst/>
          </a:prstGeom>
        </p:spPr>
        <p:txBody>
          <a:bodyPr anchor="b" anchorCtr="0">
            <a:normAutofit/>
          </a:bodyPr>
          <a:lstStyle>
            <a:lvl1pPr algn="ctr">
              <a:lnSpc>
                <a:spcPct val="90000"/>
              </a:lnSpc>
              <a:defRPr sz="8000" b="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2417873" y="4663440"/>
            <a:ext cx="7356255" cy="1143000"/>
          </a:xfrm>
        </p:spPr>
        <p:txBody>
          <a:bodyPr lIns="91440" rIns="91440" anchor="t" anchorCtr="0">
            <a:normAutofit/>
          </a:bodyPr>
          <a:lstStyle>
            <a:lvl1pPr marL="0" indent="0" algn="ctr">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158240" y="4485132"/>
            <a:ext cx="9875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7/3/2020</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‹Nº›</a:t>
            </a:fld>
            <a:endParaRPr lang="en-US"/>
          </a:p>
        </p:txBody>
      </p:sp>
      <p:sp>
        <p:nvSpPr>
          <p:cNvPr id="12" name="Oval 11">
            <a:extLst>
              <a:ext uri="{FF2B5EF4-FFF2-40B4-BE49-F238E27FC236}">
                <a16:creationId xmlns:a16="http://schemas.microsoft.com/office/drawing/2014/main" id="{8675A452-E352-BE40-9E44-7C0E90F4DBC5}"/>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2E00246-7C7C-8E48-B95E-02BE89F197F5}"/>
              </a:ext>
            </a:extLst>
          </p:cNvPr>
          <p:cNvSpPr/>
          <p:nvPr userDrawn="1"/>
        </p:nvSpPr>
        <p:spPr>
          <a:xfrm>
            <a:off x="10337662" y="4398630"/>
            <a:ext cx="1700492" cy="170049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BF1652A-A323-BC48-9A00-7ECF1C4E1DA4}"/>
              </a:ext>
            </a:extLst>
          </p:cNvPr>
          <p:cNvSpPr/>
          <p:nvPr userDrawn="1"/>
        </p:nvSpPr>
        <p:spPr>
          <a:xfrm>
            <a:off x="11634902" y="2565781"/>
            <a:ext cx="283407" cy="283407"/>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733BC29-8FD1-CB45-8FF6-0C7CC3CB423D}"/>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C67EB1F-C984-B840-BD1F-FD174D01A3AF}"/>
              </a:ext>
            </a:extLst>
          </p:cNvPr>
          <p:cNvSpPr/>
          <p:nvPr userDrawn="1"/>
        </p:nvSpPr>
        <p:spPr>
          <a:xfrm>
            <a:off x="6135" y="0"/>
            <a:ext cx="1700492" cy="1700492"/>
          </a:xfrm>
          <a:prstGeom prst="ellipse">
            <a:avLst/>
          </a:prstGeom>
          <a:noFill/>
          <a:ln w="381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9D75F8B1-A294-E349-BD08-B06B2954212A}"/>
              </a:ext>
            </a:extLst>
          </p:cNvPr>
          <p:cNvGrpSpPr/>
          <p:nvPr userDrawn="1"/>
        </p:nvGrpSpPr>
        <p:grpSpPr>
          <a:xfrm>
            <a:off x="495300" y="0"/>
            <a:ext cx="11201400" cy="6880860"/>
            <a:chOff x="495300" y="0"/>
            <a:chExt cx="11201400" cy="6880860"/>
          </a:xfrm>
        </p:grpSpPr>
        <p:sp>
          <p:nvSpPr>
            <p:cNvPr id="33" name="Freeform 32">
              <a:extLst>
                <a:ext uri="{FF2B5EF4-FFF2-40B4-BE49-F238E27FC236}">
                  <a16:creationId xmlns:a16="http://schemas.microsoft.com/office/drawing/2014/main" id="{5942EFAD-842E-9C46-9853-C0F135D24007}"/>
                </a:ext>
              </a:extLst>
            </p:cNvPr>
            <p:cNvSpPr/>
            <p:nvPr userDrawn="1"/>
          </p:nvSpPr>
          <p:spPr>
            <a:xfrm>
              <a:off x="495300" y="0"/>
              <a:ext cx="1337265" cy="6880860"/>
            </a:xfrm>
            <a:custGeom>
              <a:avLst/>
              <a:gdLst>
                <a:gd name="connsiteX0" fmla="*/ 1173967 w 1337265"/>
                <a:gd name="connsiteY0" fmla="*/ 0 h 6880860"/>
                <a:gd name="connsiteX1" fmla="*/ 1319300 w 1337265"/>
                <a:gd name="connsiteY1" fmla="*/ 0 h 6880860"/>
                <a:gd name="connsiteX2" fmla="*/ 1204253 w 1337265"/>
                <a:gd name="connsiteY2" fmla="*/ 146399 h 6880860"/>
                <a:gd name="connsiteX3" fmla="*/ 114300 w 1337265"/>
                <a:gd name="connsiteY3" fmla="*/ 3429000 h 6880860"/>
                <a:gd name="connsiteX4" fmla="*/ 1204253 w 1337265"/>
                <a:gd name="connsiteY4" fmla="*/ 6711601 h 6880860"/>
                <a:gd name="connsiteX5" fmla="*/ 1337265 w 1337265"/>
                <a:gd name="connsiteY5" fmla="*/ 6880860 h 6880860"/>
                <a:gd name="connsiteX6" fmla="*/ 1191931 w 1337265"/>
                <a:gd name="connsiteY6" fmla="*/ 6880860 h 6880860"/>
                <a:gd name="connsiteX7" fmla="*/ 1112661 w 1337265"/>
                <a:gd name="connsiteY7" fmla="*/ 6779988 h 6880860"/>
                <a:gd name="connsiteX8" fmla="*/ 0 w 1337265"/>
                <a:gd name="connsiteY8" fmla="*/ 3429000 h 6880860"/>
                <a:gd name="connsiteX9" fmla="*/ 1112661 w 1337265"/>
                <a:gd name="connsiteY9" fmla="*/ 78012 h 6880860"/>
                <a:gd name="connsiteX10" fmla="*/ 1173967 w 1337265"/>
                <a:gd name="connsiteY10" fmla="*/ 0 h 688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7265" h="6880860">
                  <a:moveTo>
                    <a:pt x="1173967" y="0"/>
                  </a:moveTo>
                  <a:lnTo>
                    <a:pt x="1319300" y="0"/>
                  </a:lnTo>
                  <a:lnTo>
                    <a:pt x="1204253" y="146399"/>
                  </a:lnTo>
                  <a:cubicBezTo>
                    <a:pt x="519693" y="1061765"/>
                    <a:pt x="114300" y="2198040"/>
                    <a:pt x="114300" y="3429000"/>
                  </a:cubicBezTo>
                  <a:cubicBezTo>
                    <a:pt x="114300" y="4659960"/>
                    <a:pt x="519693" y="5796235"/>
                    <a:pt x="1204253" y="6711601"/>
                  </a:cubicBezTo>
                  <a:lnTo>
                    <a:pt x="1337265" y="6880860"/>
                  </a:lnTo>
                  <a:lnTo>
                    <a:pt x="1191931" y="6880860"/>
                  </a:lnTo>
                  <a:lnTo>
                    <a:pt x="1112661" y="6779988"/>
                  </a:lnTo>
                  <a:cubicBezTo>
                    <a:pt x="413839" y="5845552"/>
                    <a:pt x="0" y="4685605"/>
                    <a:pt x="0" y="3429000"/>
                  </a:cubicBezTo>
                  <a:cubicBezTo>
                    <a:pt x="0" y="2172395"/>
                    <a:pt x="413839" y="1012448"/>
                    <a:pt x="1112661" y="78012"/>
                  </a:cubicBezTo>
                  <a:lnTo>
                    <a:pt x="1173967"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BE0B7AF7-52C0-EB45-93DE-79DFF44F5AAE}"/>
                </a:ext>
              </a:extLst>
            </p:cNvPr>
            <p:cNvSpPr/>
            <p:nvPr userDrawn="1"/>
          </p:nvSpPr>
          <p:spPr>
            <a:xfrm>
              <a:off x="10359435" y="0"/>
              <a:ext cx="1337265" cy="6880860"/>
            </a:xfrm>
            <a:custGeom>
              <a:avLst/>
              <a:gdLst>
                <a:gd name="connsiteX0" fmla="*/ 17965 w 1337265"/>
                <a:gd name="connsiteY0" fmla="*/ 0 h 6880860"/>
                <a:gd name="connsiteX1" fmla="*/ 163299 w 1337265"/>
                <a:gd name="connsiteY1" fmla="*/ 0 h 6880860"/>
                <a:gd name="connsiteX2" fmla="*/ 224604 w 1337265"/>
                <a:gd name="connsiteY2" fmla="*/ 78012 h 6880860"/>
                <a:gd name="connsiteX3" fmla="*/ 1337265 w 1337265"/>
                <a:gd name="connsiteY3" fmla="*/ 3429000 h 6880860"/>
                <a:gd name="connsiteX4" fmla="*/ 224604 w 1337265"/>
                <a:gd name="connsiteY4" fmla="*/ 6779988 h 6880860"/>
                <a:gd name="connsiteX5" fmla="*/ 145334 w 1337265"/>
                <a:gd name="connsiteY5" fmla="*/ 6880860 h 6880860"/>
                <a:gd name="connsiteX6" fmla="*/ 0 w 1337265"/>
                <a:gd name="connsiteY6" fmla="*/ 6880860 h 6880860"/>
                <a:gd name="connsiteX7" fmla="*/ 133012 w 1337265"/>
                <a:gd name="connsiteY7" fmla="*/ 6711601 h 6880860"/>
                <a:gd name="connsiteX8" fmla="*/ 1222965 w 1337265"/>
                <a:gd name="connsiteY8" fmla="*/ 3429000 h 6880860"/>
                <a:gd name="connsiteX9" fmla="*/ 133012 w 1337265"/>
                <a:gd name="connsiteY9" fmla="*/ 146399 h 6880860"/>
                <a:gd name="connsiteX10" fmla="*/ 17965 w 1337265"/>
                <a:gd name="connsiteY10" fmla="*/ 0 h 688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7265" h="6880860">
                  <a:moveTo>
                    <a:pt x="17965" y="0"/>
                  </a:moveTo>
                  <a:lnTo>
                    <a:pt x="163299" y="0"/>
                  </a:lnTo>
                  <a:lnTo>
                    <a:pt x="224604" y="78012"/>
                  </a:lnTo>
                  <a:cubicBezTo>
                    <a:pt x="923426" y="1012448"/>
                    <a:pt x="1337265" y="2172395"/>
                    <a:pt x="1337265" y="3429000"/>
                  </a:cubicBezTo>
                  <a:cubicBezTo>
                    <a:pt x="1337265" y="4685605"/>
                    <a:pt x="923426" y="5845552"/>
                    <a:pt x="224604" y="6779988"/>
                  </a:cubicBezTo>
                  <a:lnTo>
                    <a:pt x="145334" y="6880860"/>
                  </a:lnTo>
                  <a:lnTo>
                    <a:pt x="0" y="6880860"/>
                  </a:lnTo>
                  <a:lnTo>
                    <a:pt x="133012" y="6711601"/>
                  </a:lnTo>
                  <a:cubicBezTo>
                    <a:pt x="817572" y="5796235"/>
                    <a:pt x="1222965" y="4659960"/>
                    <a:pt x="1222965" y="3429000"/>
                  </a:cubicBezTo>
                  <a:cubicBezTo>
                    <a:pt x="1222965" y="2198040"/>
                    <a:pt x="817572" y="1061765"/>
                    <a:pt x="133012" y="146399"/>
                  </a:cubicBezTo>
                  <a:lnTo>
                    <a:pt x="17965"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9698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7/3/2020</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‹Nº›</a:t>
            </a:fld>
            <a:endParaRPr lang="en-US"/>
          </a:p>
        </p:txBody>
      </p:sp>
      <p:grpSp>
        <p:nvGrpSpPr>
          <p:cNvPr id="11" name="Group 10">
            <a:extLst>
              <a:ext uri="{FF2B5EF4-FFF2-40B4-BE49-F238E27FC236}">
                <a16:creationId xmlns:a16="http://schemas.microsoft.com/office/drawing/2014/main" id="{D06E6D77-4CA3-764C-99E1-7D2CFE6B929E}"/>
              </a:ext>
            </a:extLst>
          </p:cNvPr>
          <p:cNvGrpSpPr/>
          <p:nvPr userDrawn="1"/>
        </p:nvGrpSpPr>
        <p:grpSpPr>
          <a:xfrm rot="5400000">
            <a:off x="-21619" y="1088453"/>
            <a:ext cx="910099" cy="99010"/>
            <a:chOff x="622418" y="280927"/>
            <a:chExt cx="2335705" cy="254101"/>
          </a:xfrm>
        </p:grpSpPr>
        <p:sp>
          <p:nvSpPr>
            <p:cNvPr id="12" name="Oval 11">
              <a:extLst>
                <a:ext uri="{FF2B5EF4-FFF2-40B4-BE49-F238E27FC236}">
                  <a16:creationId xmlns:a16="http://schemas.microsoft.com/office/drawing/2014/main" id="{1D155117-8A2A-414B-9598-C2919DF747DC}"/>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3838F88-99DE-9246-A83B-9C7DB6AE99EF}"/>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031FBA2-FD0D-7346-8941-4861923E15CF}"/>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22D5D5E-3339-5D47-9E1C-8897082672DB}"/>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3BE7267-458F-A141-8480-10E9FB553671}"/>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71A438B-57BE-F445-AFBB-BBB2270E9BB4}"/>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itle 1">
            <a:extLst>
              <a:ext uri="{FF2B5EF4-FFF2-40B4-BE49-F238E27FC236}">
                <a16:creationId xmlns:a16="http://schemas.microsoft.com/office/drawing/2014/main" id="{040C74AA-3663-2A49-AA62-C9207F22BF3D}"/>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a:t>Title Goes Here</a:t>
            </a:r>
          </a:p>
        </p:txBody>
      </p:sp>
      <p:sp>
        <p:nvSpPr>
          <p:cNvPr id="19" name="Oval 18">
            <a:extLst>
              <a:ext uri="{FF2B5EF4-FFF2-40B4-BE49-F238E27FC236}">
                <a16:creationId xmlns:a16="http://schemas.microsoft.com/office/drawing/2014/main" id="{8E70AAE0-F405-8C4D-B2F2-BC73ABD2560F}"/>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C72AC8A-19AA-5641-88DA-414732A1A643}"/>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0FF4153-FE4A-204C-B4B4-F331F8058F73}"/>
              </a:ext>
            </a:extLst>
          </p:cNvPr>
          <p:cNvSpPr/>
          <p:nvPr userDrawn="1"/>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0910027-B57E-5C4C-B196-C2CF16EB6B83}"/>
              </a:ext>
            </a:extLst>
          </p:cNvPr>
          <p:cNvSpPr/>
          <p:nvPr userDrawn="1"/>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7972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7/3/2020</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‹Nº›</a:t>
            </a:fld>
            <a:endParaRPr lang="en-US"/>
          </a:p>
        </p:txBody>
      </p:sp>
      <p:grpSp>
        <p:nvGrpSpPr>
          <p:cNvPr id="13" name="Group 12">
            <a:extLst>
              <a:ext uri="{FF2B5EF4-FFF2-40B4-BE49-F238E27FC236}">
                <a16:creationId xmlns:a16="http://schemas.microsoft.com/office/drawing/2014/main" id="{DD896C11-7092-DD43-9676-23A81081B759}"/>
              </a:ext>
            </a:extLst>
          </p:cNvPr>
          <p:cNvGrpSpPr/>
          <p:nvPr userDrawn="1"/>
        </p:nvGrpSpPr>
        <p:grpSpPr>
          <a:xfrm rot="5400000">
            <a:off x="-21619" y="1088453"/>
            <a:ext cx="910099" cy="99010"/>
            <a:chOff x="622418" y="280927"/>
            <a:chExt cx="2335705" cy="254101"/>
          </a:xfrm>
        </p:grpSpPr>
        <p:sp>
          <p:nvSpPr>
            <p:cNvPr id="14" name="Oval 13">
              <a:extLst>
                <a:ext uri="{FF2B5EF4-FFF2-40B4-BE49-F238E27FC236}">
                  <a16:creationId xmlns:a16="http://schemas.microsoft.com/office/drawing/2014/main" id="{D39FB8D4-533A-0C44-89B5-487470B0B82B}"/>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642B0AB-C322-C14B-B2A1-E9F144473219}"/>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7ABE4C7-7926-3949-9205-07E33FB2D2CE}"/>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B43F26-6C7C-4D43-9D1C-A0F792F54874}"/>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53D175F-F9D4-DD4E-81B9-495A2E867249}"/>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52D03A0-BBCF-2042-832A-8082F1377835}"/>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a:extLst>
              <a:ext uri="{FF2B5EF4-FFF2-40B4-BE49-F238E27FC236}">
                <a16:creationId xmlns:a16="http://schemas.microsoft.com/office/drawing/2014/main" id="{E2831508-70C2-2F43-998D-55CE4837BA4C}"/>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a:t>Title Goes Here</a:t>
            </a:r>
          </a:p>
        </p:txBody>
      </p:sp>
      <p:sp>
        <p:nvSpPr>
          <p:cNvPr id="21" name="Oval 20">
            <a:extLst>
              <a:ext uri="{FF2B5EF4-FFF2-40B4-BE49-F238E27FC236}">
                <a16:creationId xmlns:a16="http://schemas.microsoft.com/office/drawing/2014/main" id="{5232ACE3-4E65-6243-9416-19BFA39FD92C}"/>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372105-F1CB-9149-A4B9-C151B3CCB9B4}"/>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AE2DDF3-5C18-5644-8994-8CD902656DE8}"/>
              </a:ext>
            </a:extLst>
          </p:cNvPr>
          <p:cNvSpPr/>
          <p:nvPr userDrawn="1"/>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383F4E3-E6C1-BB40-90E6-290C140F9A07}"/>
              </a:ext>
            </a:extLst>
          </p:cNvPr>
          <p:cNvSpPr/>
          <p:nvPr userDrawn="1"/>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594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7/3/2020</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‹Nº›</a:t>
            </a:fld>
            <a:endParaRPr lang="en-US"/>
          </a:p>
        </p:txBody>
      </p:sp>
      <p:grpSp>
        <p:nvGrpSpPr>
          <p:cNvPr id="9" name="Group 8">
            <a:extLst>
              <a:ext uri="{FF2B5EF4-FFF2-40B4-BE49-F238E27FC236}">
                <a16:creationId xmlns:a16="http://schemas.microsoft.com/office/drawing/2014/main" id="{A2C09A16-A6B6-E04E-A40A-F482C0A95C0A}"/>
              </a:ext>
            </a:extLst>
          </p:cNvPr>
          <p:cNvGrpSpPr/>
          <p:nvPr userDrawn="1"/>
        </p:nvGrpSpPr>
        <p:grpSpPr>
          <a:xfrm rot="5400000">
            <a:off x="-21619" y="1088453"/>
            <a:ext cx="910099" cy="99010"/>
            <a:chOff x="622418" y="280927"/>
            <a:chExt cx="2335705" cy="254101"/>
          </a:xfrm>
        </p:grpSpPr>
        <p:sp>
          <p:nvSpPr>
            <p:cNvPr id="10" name="Oval 9">
              <a:extLst>
                <a:ext uri="{FF2B5EF4-FFF2-40B4-BE49-F238E27FC236}">
                  <a16:creationId xmlns:a16="http://schemas.microsoft.com/office/drawing/2014/main" id="{A6B2DF34-338D-4F43-B8F7-D7A00348B68B}"/>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3778C21-4171-774D-A73F-77BEBF2E4C18}"/>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C25D2EF-AE01-A247-8BC3-8F35F863C0A6}"/>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F860801-109B-EB4F-96A8-35D76B759583}"/>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7337F70-9199-7242-BD8B-8F96606A18A1}"/>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F9320B7-AD58-7649-BC95-614ED90F4E69}"/>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itle 1">
            <a:extLst>
              <a:ext uri="{FF2B5EF4-FFF2-40B4-BE49-F238E27FC236}">
                <a16:creationId xmlns:a16="http://schemas.microsoft.com/office/drawing/2014/main" id="{0C0DE796-998A-F84E-9B56-1958C6777C8D}"/>
              </a:ext>
            </a:extLst>
          </p:cNvPr>
          <p:cNvSpPr>
            <a:spLocks noGrp="1"/>
          </p:cNvSpPr>
          <p:nvPr>
            <p:ph type="title" hasCustomPrompt="1"/>
          </p:nvPr>
        </p:nvSpPr>
        <p:spPr>
          <a:xfrm>
            <a:off x="1097280" y="421817"/>
            <a:ext cx="10058400" cy="1369074"/>
          </a:xfrm>
          <a:prstGeom prst="rect">
            <a:avLst/>
          </a:prstGeom>
        </p:spPr>
        <p:txBody>
          <a:bodyPr lIns="0" rIns="0" anchor="ctr">
            <a:normAutofit/>
          </a:bodyPr>
          <a:lstStyle>
            <a:lvl1pPr>
              <a:defRPr sz="4000" cap="all" baseline="0"/>
            </a:lvl1pPr>
          </a:lstStyle>
          <a:p>
            <a:r>
              <a:rPr lang="en-US"/>
              <a:t>Title Goes Here</a:t>
            </a:r>
          </a:p>
        </p:txBody>
      </p:sp>
      <p:sp>
        <p:nvSpPr>
          <p:cNvPr id="17" name="Oval 16">
            <a:extLst>
              <a:ext uri="{FF2B5EF4-FFF2-40B4-BE49-F238E27FC236}">
                <a16:creationId xmlns:a16="http://schemas.microsoft.com/office/drawing/2014/main" id="{7B23D2B0-E152-D14D-8154-8DD47BD10DF3}"/>
              </a:ext>
            </a:extLst>
          </p:cNvPr>
          <p:cNvSpPr/>
          <p:nvPr userDrawn="1"/>
        </p:nvSpPr>
        <p:spPr>
          <a:xfrm>
            <a:off x="10429390" y="360726"/>
            <a:ext cx="1035859" cy="1035859"/>
          </a:xfrm>
          <a:prstGeom prst="ellipse">
            <a:avLst/>
          </a:prstGeom>
          <a:noFill/>
          <a:ln w="381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A3BEDF6-5ABA-3B42-99BB-4438813B1A4B}"/>
              </a:ext>
            </a:extLst>
          </p:cNvPr>
          <p:cNvSpPr/>
          <p:nvPr userDrawn="1"/>
        </p:nvSpPr>
        <p:spPr>
          <a:xfrm>
            <a:off x="458087" y="5430446"/>
            <a:ext cx="99011" cy="9901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9CF8BE7-F2AC-AB4C-900F-F64D55111EFC}"/>
              </a:ext>
            </a:extLst>
          </p:cNvPr>
          <p:cNvSpPr/>
          <p:nvPr userDrawn="1"/>
        </p:nvSpPr>
        <p:spPr>
          <a:xfrm>
            <a:off x="5664570" y="125360"/>
            <a:ext cx="176394" cy="176394"/>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EF4254B-D281-684E-BD0B-63AEC0AC197C}"/>
              </a:ext>
            </a:extLst>
          </p:cNvPr>
          <p:cNvSpPr/>
          <p:nvPr userDrawn="1"/>
        </p:nvSpPr>
        <p:spPr>
          <a:xfrm>
            <a:off x="11383587" y="6035040"/>
            <a:ext cx="776923" cy="77692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013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7/3/2020</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‹Nº›</a:t>
            </a:fld>
            <a:endParaRPr lang="en-US"/>
          </a:p>
        </p:txBody>
      </p:sp>
      <p:grpSp>
        <p:nvGrpSpPr>
          <p:cNvPr id="9" name="Group 8">
            <a:extLst>
              <a:ext uri="{FF2B5EF4-FFF2-40B4-BE49-F238E27FC236}">
                <a16:creationId xmlns:a16="http://schemas.microsoft.com/office/drawing/2014/main" id="{A2C09A16-A6B6-E04E-A40A-F482C0A95C0A}"/>
              </a:ext>
            </a:extLst>
          </p:cNvPr>
          <p:cNvGrpSpPr/>
          <p:nvPr userDrawn="1"/>
        </p:nvGrpSpPr>
        <p:grpSpPr>
          <a:xfrm rot="5400000">
            <a:off x="-21619" y="1088453"/>
            <a:ext cx="910099" cy="99010"/>
            <a:chOff x="622418" y="280927"/>
            <a:chExt cx="2335705" cy="254101"/>
          </a:xfrm>
        </p:grpSpPr>
        <p:sp>
          <p:nvSpPr>
            <p:cNvPr id="10" name="Oval 9">
              <a:extLst>
                <a:ext uri="{FF2B5EF4-FFF2-40B4-BE49-F238E27FC236}">
                  <a16:creationId xmlns:a16="http://schemas.microsoft.com/office/drawing/2014/main" id="{A6B2DF34-338D-4F43-B8F7-D7A00348B68B}"/>
                </a:ext>
              </a:extLst>
            </p:cNvPr>
            <p:cNvSpPr/>
            <p:nvPr userDrawn="1"/>
          </p:nvSpPr>
          <p:spPr>
            <a:xfrm>
              <a:off x="1038739" y="280927"/>
              <a:ext cx="254101" cy="254101"/>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3778C21-4171-774D-A73F-77BEBF2E4C18}"/>
                </a:ext>
              </a:extLst>
            </p:cNvPr>
            <p:cNvSpPr/>
            <p:nvPr userDrawn="1"/>
          </p:nvSpPr>
          <p:spPr>
            <a:xfrm>
              <a:off x="1455060" y="280927"/>
              <a:ext cx="254101" cy="254101"/>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C25D2EF-AE01-A247-8BC3-8F35F863C0A6}"/>
                </a:ext>
              </a:extLst>
            </p:cNvPr>
            <p:cNvSpPr/>
            <p:nvPr userDrawn="1"/>
          </p:nvSpPr>
          <p:spPr>
            <a:xfrm>
              <a:off x="1871381" y="280927"/>
              <a:ext cx="254101" cy="254101"/>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F860801-109B-EB4F-96A8-35D76B759583}"/>
                </a:ext>
              </a:extLst>
            </p:cNvPr>
            <p:cNvSpPr/>
            <p:nvPr userDrawn="1"/>
          </p:nvSpPr>
          <p:spPr>
            <a:xfrm>
              <a:off x="2287702" y="280927"/>
              <a:ext cx="254101" cy="254101"/>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7337F70-9199-7242-BD8B-8F96606A18A1}"/>
                </a:ext>
              </a:extLst>
            </p:cNvPr>
            <p:cNvSpPr/>
            <p:nvPr userDrawn="1"/>
          </p:nvSpPr>
          <p:spPr>
            <a:xfrm>
              <a:off x="2704022" y="280927"/>
              <a:ext cx="254101" cy="254101"/>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F9320B7-AD58-7649-BC95-614ED90F4E69}"/>
                </a:ext>
              </a:extLst>
            </p:cNvPr>
            <p:cNvSpPr/>
            <p:nvPr userDrawn="1"/>
          </p:nvSpPr>
          <p:spPr>
            <a:xfrm>
              <a:off x="622418" y="280927"/>
              <a:ext cx="254101" cy="254101"/>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itle 1">
            <a:extLst>
              <a:ext uri="{FF2B5EF4-FFF2-40B4-BE49-F238E27FC236}">
                <a16:creationId xmlns:a16="http://schemas.microsoft.com/office/drawing/2014/main" id="{0C0DE796-998A-F84E-9B56-1958C6777C8D}"/>
              </a:ext>
            </a:extLst>
          </p:cNvPr>
          <p:cNvSpPr>
            <a:spLocks noGrp="1"/>
          </p:cNvSpPr>
          <p:nvPr>
            <p:ph type="title" hasCustomPrompt="1"/>
          </p:nvPr>
        </p:nvSpPr>
        <p:spPr>
          <a:xfrm>
            <a:off x="1097280" y="421817"/>
            <a:ext cx="5751389" cy="1369074"/>
          </a:xfrm>
          <a:prstGeom prst="rect">
            <a:avLst/>
          </a:prstGeom>
        </p:spPr>
        <p:txBody>
          <a:bodyPr lIns="0" rIns="0" anchor="ctr">
            <a:normAutofit/>
          </a:bodyPr>
          <a:lstStyle>
            <a:lvl1pPr>
              <a:defRPr sz="4000" cap="all" baseline="0"/>
            </a:lvl1pPr>
          </a:lstStyle>
          <a:p>
            <a:r>
              <a:rPr lang="en-US"/>
              <a:t>Title Goes Here</a:t>
            </a:r>
          </a:p>
        </p:txBody>
      </p:sp>
      <p:sp>
        <p:nvSpPr>
          <p:cNvPr id="21" name="Picture Placeholder 20">
            <a:extLst>
              <a:ext uri="{FF2B5EF4-FFF2-40B4-BE49-F238E27FC236}">
                <a16:creationId xmlns:a16="http://schemas.microsoft.com/office/drawing/2014/main" id="{384D173E-9054-4C40-98EA-A6EAC4D8511B}"/>
              </a:ext>
            </a:extLst>
          </p:cNvPr>
          <p:cNvSpPr>
            <a:spLocks noGrp="1"/>
          </p:cNvSpPr>
          <p:nvPr>
            <p:ph type="pic" sz="quarter" idx="13"/>
          </p:nvPr>
        </p:nvSpPr>
        <p:spPr>
          <a:xfrm>
            <a:off x="7921641" y="0"/>
            <a:ext cx="4270360" cy="6858001"/>
          </a:xfrm>
          <a:custGeom>
            <a:avLst/>
            <a:gdLst>
              <a:gd name="connsiteX0" fmla="*/ 1904091 w 4305219"/>
              <a:gd name="connsiteY0" fmla="*/ 0 h 6913983"/>
              <a:gd name="connsiteX1" fmla="*/ 4305219 w 4305219"/>
              <a:gd name="connsiteY1" fmla="*/ 0 h 6913983"/>
              <a:gd name="connsiteX2" fmla="*/ 4305219 w 4305219"/>
              <a:gd name="connsiteY2" fmla="*/ 6913983 h 6913983"/>
              <a:gd name="connsiteX3" fmla="*/ 1818156 w 4305219"/>
              <a:gd name="connsiteY3" fmla="*/ 6913983 h 6913983"/>
              <a:gd name="connsiteX4" fmla="*/ 1507580 w 4305219"/>
              <a:gd name="connsiteY4" fmla="*/ 6681739 h 6913983"/>
              <a:gd name="connsiteX5" fmla="*/ 0 w 4305219"/>
              <a:gd name="connsiteY5" fmla="*/ 3484983 h 6913983"/>
              <a:gd name="connsiteX6" fmla="*/ 1826504 w 4305219"/>
              <a:gd name="connsiteY6" fmla="*/ 49741 h 691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5219" h="6913983">
                <a:moveTo>
                  <a:pt x="1904091" y="0"/>
                </a:moveTo>
                <a:lnTo>
                  <a:pt x="4305219" y="0"/>
                </a:lnTo>
                <a:lnTo>
                  <a:pt x="4305219" y="6913983"/>
                </a:lnTo>
                <a:lnTo>
                  <a:pt x="1818156" y="6913983"/>
                </a:lnTo>
                <a:lnTo>
                  <a:pt x="1507580" y="6681739"/>
                </a:lnTo>
                <a:cubicBezTo>
                  <a:pt x="586863" y="5921896"/>
                  <a:pt x="0" y="4771974"/>
                  <a:pt x="0" y="3484983"/>
                </a:cubicBezTo>
                <a:cubicBezTo>
                  <a:pt x="0" y="2054993"/>
                  <a:pt x="724522" y="794225"/>
                  <a:pt x="1826504" y="49741"/>
                </a:cubicBezTo>
                <a:close/>
              </a:path>
            </a:pathLst>
          </a:cu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txBody>
          <a:bodyPr wrap="square">
            <a:noAutofit/>
          </a:bodyPr>
          <a:lstStyle/>
          <a:p>
            <a:r>
              <a:rPr lang="en-US"/>
              <a:t>Click icon to add picture</a:t>
            </a:r>
          </a:p>
        </p:txBody>
      </p:sp>
      <p:sp>
        <p:nvSpPr>
          <p:cNvPr id="18" name="Content Placeholder 2">
            <a:extLst>
              <a:ext uri="{FF2B5EF4-FFF2-40B4-BE49-F238E27FC236}">
                <a16:creationId xmlns:a16="http://schemas.microsoft.com/office/drawing/2014/main" id="{881322FE-E286-E344-B332-CF37E6CAD2DC}"/>
              </a:ext>
            </a:extLst>
          </p:cNvPr>
          <p:cNvSpPr>
            <a:spLocks noGrp="1"/>
          </p:cNvSpPr>
          <p:nvPr>
            <p:ph sz="half" idx="1"/>
          </p:nvPr>
        </p:nvSpPr>
        <p:spPr>
          <a:xfrm>
            <a:off x="1097278" y="2322728"/>
            <a:ext cx="5751389" cy="4032225"/>
          </a:xfrm>
        </p:spPr>
        <p:txBody>
          <a:bodyPr anchor="t">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9985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7/3/2020</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a:p>
        </p:txBody>
      </p:sp>
    </p:spTree>
    <p:extLst>
      <p:ext uri="{BB962C8B-B14F-4D97-AF65-F5344CB8AC3E}">
        <p14:creationId xmlns:p14="http://schemas.microsoft.com/office/powerpoint/2010/main" val="3010507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7/3/2020</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‹Nº›</a:t>
            </a:fld>
            <a:endParaRPr lang="en-US"/>
          </a:p>
        </p:txBody>
      </p:sp>
    </p:spTree>
    <p:extLst>
      <p:ext uri="{BB962C8B-B14F-4D97-AF65-F5344CB8AC3E}">
        <p14:creationId xmlns:p14="http://schemas.microsoft.com/office/powerpoint/2010/main" val="169028571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22" r:id="rId3"/>
    <p:sldLayoutId id="2147483708" r:id="rId4"/>
    <p:sldLayoutId id="2147483709" r:id="rId5"/>
    <p:sldLayoutId id="2147483716" r:id="rId6"/>
    <p:sldLayoutId id="2147483710" r:id="rId7"/>
    <p:sldLayoutId id="2147483724" r:id="rId8"/>
    <p:sldLayoutId id="2147483711" r:id="rId9"/>
    <p:sldLayoutId id="2147483718" r:id="rId10"/>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hyperlink" Target="http://gaming.stackexchange.com/questions/208134/what-type-of-game-is-scorched-earth" TargetMode="External"/><Relationship Id="rId3" Type="http://schemas.openxmlformats.org/officeDocument/2006/relationships/diagramLayout" Target="../diagrams/layout1.xml"/><Relationship Id="rId7" Type="http://schemas.openxmlformats.org/officeDocument/2006/relationships/image" Target="../media/image9.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hyperlink" Target="http://www.infotecarios.com/revalorizando-el-analisis-documental/" TargetMode="External"/><Relationship Id="rId2" Type="http://schemas.openxmlformats.org/officeDocument/2006/relationships/image" Target="../media/image10.gif"/><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diagramLayout" Target="../diagrams/layout2.xml"/><Relationship Id="rId7" Type="http://schemas.openxmlformats.org/officeDocument/2006/relationships/image" Target="../media/image12.gi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00C7-0803-8A43-A9F3-6FF24BDCB923}"/>
              </a:ext>
            </a:extLst>
          </p:cNvPr>
          <p:cNvSpPr>
            <a:spLocks noGrp="1"/>
          </p:cNvSpPr>
          <p:nvPr>
            <p:ph type="title"/>
          </p:nvPr>
        </p:nvSpPr>
        <p:spPr>
          <a:xfrm>
            <a:off x="1005840" y="421817"/>
            <a:ext cx="5751389" cy="1369074"/>
          </a:xfrm>
        </p:spPr>
        <p:txBody>
          <a:bodyPr anchor="ctr">
            <a:normAutofit/>
          </a:bodyPr>
          <a:lstStyle/>
          <a:p>
            <a:pPr algn="ctr"/>
            <a:r>
              <a:rPr lang="en-US" sz="5400" dirty="0"/>
              <a:t>WORMS(1995)</a:t>
            </a:r>
            <a:endParaRPr lang="es-ES" sz="4400" dirty="0"/>
          </a:p>
        </p:txBody>
      </p:sp>
      <p:pic>
        <p:nvPicPr>
          <p:cNvPr id="4" name="Imagen 4" descr="Imagen que contiene pastel, foto, decorado, tabla&#10;&#10;Descripción generada automáticamente">
            <a:extLst>
              <a:ext uri="{FF2B5EF4-FFF2-40B4-BE49-F238E27FC236}">
                <a16:creationId xmlns:a16="http://schemas.microsoft.com/office/drawing/2014/main" id="{FE4B3237-95D7-4000-81C9-F4F8C233A4A9}"/>
              </a:ext>
            </a:extLst>
          </p:cNvPr>
          <p:cNvPicPr>
            <a:picLocks noChangeAspect="1"/>
          </p:cNvPicPr>
          <p:nvPr/>
        </p:nvPicPr>
        <p:blipFill rotWithShape="1">
          <a:blip r:embed="rId2"/>
          <a:srcRect l="29059" r="35915"/>
          <a:stretch/>
        </p:blipFill>
        <p:spPr>
          <a:xfrm>
            <a:off x="7921641" y="10"/>
            <a:ext cx="4270360" cy="6857991"/>
          </a:xfrm>
          <a:custGeom>
            <a:avLst/>
            <a:gdLst>
              <a:gd name="connsiteX0" fmla="*/ 1904091 w 4305219"/>
              <a:gd name="connsiteY0" fmla="*/ 0 h 6913983"/>
              <a:gd name="connsiteX1" fmla="*/ 4305219 w 4305219"/>
              <a:gd name="connsiteY1" fmla="*/ 0 h 6913983"/>
              <a:gd name="connsiteX2" fmla="*/ 4305219 w 4305219"/>
              <a:gd name="connsiteY2" fmla="*/ 6913983 h 6913983"/>
              <a:gd name="connsiteX3" fmla="*/ 1818156 w 4305219"/>
              <a:gd name="connsiteY3" fmla="*/ 6913983 h 6913983"/>
              <a:gd name="connsiteX4" fmla="*/ 1507580 w 4305219"/>
              <a:gd name="connsiteY4" fmla="*/ 6681739 h 6913983"/>
              <a:gd name="connsiteX5" fmla="*/ 0 w 4305219"/>
              <a:gd name="connsiteY5" fmla="*/ 3484983 h 6913983"/>
              <a:gd name="connsiteX6" fmla="*/ 1826504 w 4305219"/>
              <a:gd name="connsiteY6" fmla="*/ 49741 h 691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5219" h="6913983">
                <a:moveTo>
                  <a:pt x="1904091" y="0"/>
                </a:moveTo>
                <a:lnTo>
                  <a:pt x="4305219" y="0"/>
                </a:lnTo>
                <a:lnTo>
                  <a:pt x="4305219" y="6913983"/>
                </a:lnTo>
                <a:lnTo>
                  <a:pt x="1818156" y="6913983"/>
                </a:lnTo>
                <a:lnTo>
                  <a:pt x="1507580" y="6681739"/>
                </a:lnTo>
                <a:cubicBezTo>
                  <a:pt x="586863" y="5921896"/>
                  <a:pt x="0" y="4771974"/>
                  <a:pt x="0" y="3484983"/>
                </a:cubicBezTo>
                <a:cubicBezTo>
                  <a:pt x="0" y="2054993"/>
                  <a:pt x="724522" y="794225"/>
                  <a:pt x="1826504" y="49741"/>
                </a:cubicBezTo>
                <a:close/>
              </a:path>
            </a:pathLst>
          </a:custGeom>
          <a:noFill/>
        </p:spPr>
      </p:pic>
      <p:sp>
        <p:nvSpPr>
          <p:cNvPr id="3" name="Text Placeholder 2">
            <a:extLst>
              <a:ext uri="{FF2B5EF4-FFF2-40B4-BE49-F238E27FC236}">
                <a16:creationId xmlns:a16="http://schemas.microsoft.com/office/drawing/2014/main" id="{8CFCA704-4032-7441-8B97-38C90F96D7F8}"/>
              </a:ext>
            </a:extLst>
          </p:cNvPr>
          <p:cNvSpPr>
            <a:spLocks noGrp="1"/>
          </p:cNvSpPr>
          <p:nvPr>
            <p:ph sz="half" idx="1"/>
          </p:nvPr>
        </p:nvSpPr>
        <p:spPr>
          <a:xfrm>
            <a:off x="853438" y="1784248"/>
            <a:ext cx="6371149" cy="4418305"/>
          </a:xfrm>
        </p:spPr>
        <p:txBody>
          <a:bodyPr vert="horz" lIns="91440" tIns="45720" rIns="91440" bIns="45720" rtlCol="0" anchor="t" anchorCtr="0">
            <a:noAutofit/>
          </a:bodyPr>
          <a:lstStyle/>
          <a:p>
            <a:r>
              <a:rPr lang="en-US" sz="3200" dirty="0" err="1"/>
              <a:t>Presentado</a:t>
            </a:r>
            <a:r>
              <a:rPr lang="en-US" sz="3200"/>
              <a:t> por: Miguel Vásquez, </a:t>
            </a:r>
            <a:r>
              <a:rPr lang="en-US" sz="3200" err="1"/>
              <a:t>Dahian</a:t>
            </a:r>
            <a:r>
              <a:rPr lang="en-US" sz="3200"/>
              <a:t> Ramírez, Brenda Castro, Fernando Rodríguez, David Quevedo y Gustavo Colucci</a:t>
            </a:r>
            <a:endParaRPr lang="es-ES" sz="3200">
              <a:ea typeface="Verdana"/>
            </a:endParaRPr>
          </a:p>
          <a:p>
            <a:r>
              <a:rPr lang="en-US" sz="3200"/>
              <a:t>Grupo N°1</a:t>
            </a:r>
            <a:endParaRPr lang="en-US" sz="3200">
              <a:ea typeface="Verdana"/>
            </a:endParaRPr>
          </a:p>
          <a:p>
            <a:r>
              <a:rPr lang="en-US" sz="3200" err="1"/>
              <a:t>Profesor</a:t>
            </a:r>
            <a:r>
              <a:rPr lang="en-US" sz="3200"/>
              <a:t>: Nicholas </a:t>
            </a:r>
            <a:r>
              <a:rPr lang="en-US" sz="3200" err="1"/>
              <a:t>Béliz</a:t>
            </a:r>
            <a:r>
              <a:rPr lang="en-US" sz="3200"/>
              <a:t> Osorio</a:t>
            </a:r>
            <a:endParaRPr lang="en-US" sz="3200">
              <a:ea typeface="Verdana"/>
            </a:endParaRPr>
          </a:p>
          <a:p>
            <a:endParaRPr lang="en-US"/>
          </a:p>
        </p:txBody>
      </p:sp>
    </p:spTree>
    <p:extLst>
      <p:ext uri="{BB962C8B-B14F-4D97-AF65-F5344CB8AC3E}">
        <p14:creationId xmlns:p14="http://schemas.microsoft.com/office/powerpoint/2010/main" val="1639088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2851B4-4FAF-204B-8A15-3D99639B09C6}"/>
              </a:ext>
            </a:extLst>
          </p:cNvPr>
          <p:cNvSpPr>
            <a:spLocks noGrp="1"/>
          </p:cNvSpPr>
          <p:nvPr>
            <p:ph type="body" idx="1"/>
          </p:nvPr>
        </p:nvSpPr>
        <p:spPr>
          <a:xfrm>
            <a:off x="1026160" y="1529080"/>
            <a:ext cx="4639736" cy="736282"/>
          </a:xfrm>
        </p:spPr>
        <p:txBody>
          <a:bodyPr/>
          <a:lstStyle/>
          <a:p>
            <a:r>
              <a:rPr lang="en-US"/>
              <a:t>¿</a:t>
            </a:r>
            <a:r>
              <a:rPr lang="en-US" err="1"/>
              <a:t>Qué</a:t>
            </a:r>
            <a:r>
              <a:rPr lang="en-US"/>
              <a:t> es?</a:t>
            </a:r>
          </a:p>
        </p:txBody>
      </p:sp>
      <p:sp>
        <p:nvSpPr>
          <p:cNvPr id="4" name="Content Placeholder 3">
            <a:extLst>
              <a:ext uri="{FF2B5EF4-FFF2-40B4-BE49-F238E27FC236}">
                <a16:creationId xmlns:a16="http://schemas.microsoft.com/office/drawing/2014/main" id="{92315CA4-1D54-774F-9F25-FC3ED96E9CBD}"/>
              </a:ext>
            </a:extLst>
          </p:cNvPr>
          <p:cNvSpPr>
            <a:spLocks noGrp="1"/>
          </p:cNvSpPr>
          <p:nvPr>
            <p:ph sz="half" idx="2"/>
          </p:nvPr>
        </p:nvSpPr>
        <p:spPr>
          <a:xfrm>
            <a:off x="924560" y="2114994"/>
            <a:ext cx="4985176" cy="3987781"/>
          </a:xfrm>
        </p:spPr>
        <p:txBody>
          <a:bodyPr vert="horz" lIns="0" tIns="45720" rIns="0" bIns="45720" rtlCol="0" anchor="t">
            <a:normAutofit fontScale="92500" lnSpcReduction="20000"/>
          </a:bodyPr>
          <a:lstStyle/>
          <a:p>
            <a:pPr algn="just"/>
            <a:r>
              <a:rPr lang="en-US" dirty="0" err="1">
                <a:ea typeface="+mn-lt"/>
                <a:cs typeface="+mn-lt"/>
              </a:rPr>
              <a:t>En</a:t>
            </a:r>
            <a:r>
              <a:rPr lang="en-US" dirty="0">
                <a:ea typeface="+mn-lt"/>
                <a:cs typeface="+mn-lt"/>
              </a:rPr>
              <a:t> </a:t>
            </a:r>
            <a:r>
              <a:rPr lang="en-US" dirty="0" err="1">
                <a:ea typeface="+mn-lt"/>
                <a:cs typeface="+mn-lt"/>
              </a:rPr>
              <a:t>pocas</a:t>
            </a:r>
            <a:r>
              <a:rPr lang="en-US" dirty="0">
                <a:ea typeface="+mn-lt"/>
                <a:cs typeface="+mn-lt"/>
              </a:rPr>
              <a:t> palabras, el </a:t>
            </a:r>
            <a:r>
              <a:rPr lang="en-US" dirty="0" err="1">
                <a:ea typeface="+mn-lt"/>
                <a:cs typeface="+mn-lt"/>
              </a:rPr>
              <a:t>algoritmo</a:t>
            </a:r>
            <a:r>
              <a:rPr lang="en-US" dirty="0">
                <a:ea typeface="+mn-lt"/>
                <a:cs typeface="+mn-lt"/>
              </a:rPr>
              <a:t> Minimax </a:t>
            </a:r>
            <a:r>
              <a:rPr lang="en-US" dirty="0" err="1">
                <a:ea typeface="+mn-lt"/>
                <a:cs typeface="+mn-lt"/>
              </a:rPr>
              <a:t>consta</a:t>
            </a:r>
            <a:r>
              <a:rPr lang="en-US" dirty="0">
                <a:ea typeface="+mn-lt"/>
                <a:cs typeface="+mn-lt"/>
              </a:rPr>
              <a:t> </a:t>
            </a:r>
            <a:r>
              <a:rPr lang="en-US" dirty="0" err="1">
                <a:ea typeface="+mn-lt"/>
                <a:cs typeface="+mn-lt"/>
              </a:rPr>
              <a:t>en</a:t>
            </a:r>
            <a:r>
              <a:rPr lang="en-US" dirty="0">
                <a:ea typeface="+mn-lt"/>
                <a:cs typeface="+mn-lt"/>
              </a:rPr>
              <a:t> </a:t>
            </a:r>
            <a:r>
              <a:rPr lang="en-US" dirty="0" err="1">
                <a:ea typeface="+mn-lt"/>
                <a:cs typeface="+mn-lt"/>
              </a:rPr>
              <a:t>seleccionar</a:t>
            </a:r>
            <a:r>
              <a:rPr lang="en-US" dirty="0">
                <a:ea typeface="+mn-lt"/>
                <a:cs typeface="+mn-lt"/>
              </a:rPr>
              <a:t> el </a:t>
            </a:r>
            <a:r>
              <a:rPr lang="en-US" dirty="0" err="1">
                <a:ea typeface="+mn-lt"/>
                <a:cs typeface="+mn-lt"/>
              </a:rPr>
              <a:t>mejor</a:t>
            </a:r>
            <a:r>
              <a:rPr lang="en-US" dirty="0">
                <a:ea typeface="+mn-lt"/>
                <a:cs typeface="+mn-lt"/>
              </a:rPr>
              <a:t> </a:t>
            </a:r>
            <a:r>
              <a:rPr lang="en-US" dirty="0" err="1">
                <a:ea typeface="+mn-lt"/>
                <a:cs typeface="+mn-lt"/>
              </a:rPr>
              <a:t>movimiento</a:t>
            </a:r>
            <a:r>
              <a:rPr lang="en-US" dirty="0">
                <a:ea typeface="+mn-lt"/>
                <a:cs typeface="+mn-lt"/>
              </a:rPr>
              <a:t> de la </a:t>
            </a:r>
            <a:r>
              <a:rPr lang="en-US" dirty="0" err="1">
                <a:ea typeface="+mn-lt"/>
                <a:cs typeface="+mn-lt"/>
              </a:rPr>
              <a:t>computadora</a:t>
            </a:r>
            <a:r>
              <a:rPr lang="en-US" dirty="0">
                <a:ea typeface="+mn-lt"/>
                <a:cs typeface="+mn-lt"/>
              </a:rPr>
              <a:t>, </a:t>
            </a:r>
            <a:r>
              <a:rPr lang="en-US" dirty="0" err="1">
                <a:ea typeface="+mn-lt"/>
                <a:cs typeface="+mn-lt"/>
              </a:rPr>
              <a:t>asumiendo</a:t>
            </a:r>
            <a:r>
              <a:rPr lang="en-US" dirty="0">
                <a:ea typeface="+mn-lt"/>
                <a:cs typeface="+mn-lt"/>
              </a:rPr>
              <a:t> que el </a:t>
            </a:r>
            <a:r>
              <a:rPr lang="en-US" dirty="0" err="1">
                <a:ea typeface="+mn-lt"/>
                <a:cs typeface="+mn-lt"/>
              </a:rPr>
              <a:t>oponente</a:t>
            </a:r>
            <a:r>
              <a:rPr lang="en-US" dirty="0">
                <a:ea typeface="+mn-lt"/>
                <a:cs typeface="+mn-lt"/>
              </a:rPr>
              <a:t> </a:t>
            </a:r>
            <a:r>
              <a:rPr lang="en-US" dirty="0" err="1">
                <a:ea typeface="+mn-lt"/>
                <a:cs typeface="+mn-lt"/>
              </a:rPr>
              <a:t>elegirá</a:t>
            </a:r>
            <a:r>
              <a:rPr lang="en-US" dirty="0">
                <a:ea typeface="+mn-lt"/>
                <a:cs typeface="+mn-lt"/>
              </a:rPr>
              <a:t> el </a:t>
            </a:r>
            <a:r>
              <a:rPr lang="en-US" dirty="0" err="1">
                <a:ea typeface="+mn-lt"/>
                <a:cs typeface="+mn-lt"/>
              </a:rPr>
              <a:t>movimiento</a:t>
            </a:r>
            <a:r>
              <a:rPr lang="en-US" dirty="0">
                <a:ea typeface="+mn-lt"/>
                <a:cs typeface="+mn-lt"/>
              </a:rPr>
              <a:t> que </a:t>
            </a:r>
            <a:r>
              <a:rPr lang="en-US" dirty="0" err="1">
                <a:ea typeface="+mn-lt"/>
                <a:cs typeface="+mn-lt"/>
              </a:rPr>
              <a:t>puede</a:t>
            </a:r>
            <a:r>
              <a:rPr lang="en-US" dirty="0">
                <a:ea typeface="+mn-lt"/>
                <a:cs typeface="+mn-lt"/>
              </a:rPr>
              <a:t> </a:t>
            </a:r>
            <a:r>
              <a:rPr lang="en-US" dirty="0" err="1">
                <a:ea typeface="+mn-lt"/>
                <a:cs typeface="+mn-lt"/>
              </a:rPr>
              <a:t>dañarlo</a:t>
            </a:r>
            <a:r>
              <a:rPr lang="en-US" dirty="0">
                <a:ea typeface="+mn-lt"/>
                <a:cs typeface="+mn-lt"/>
              </a:rPr>
              <a:t>, </a:t>
            </a:r>
            <a:r>
              <a:rPr lang="en-US" dirty="0" err="1">
                <a:ea typeface="+mn-lt"/>
                <a:cs typeface="+mn-lt"/>
              </a:rPr>
              <a:t>elegirá</a:t>
            </a:r>
            <a:r>
              <a:rPr lang="en-US" dirty="0">
                <a:ea typeface="+mn-lt"/>
                <a:cs typeface="+mn-lt"/>
              </a:rPr>
              <a:t> la </a:t>
            </a:r>
            <a:r>
              <a:rPr lang="en-US" dirty="0" err="1">
                <a:ea typeface="+mn-lt"/>
                <a:cs typeface="+mn-lt"/>
              </a:rPr>
              <a:t>mejor</a:t>
            </a:r>
            <a:r>
              <a:rPr lang="en-US" dirty="0">
                <a:ea typeface="+mn-lt"/>
                <a:cs typeface="+mn-lt"/>
              </a:rPr>
              <a:t> </a:t>
            </a:r>
            <a:r>
              <a:rPr lang="en-US" dirty="0" err="1">
                <a:ea typeface="+mn-lt"/>
                <a:cs typeface="+mn-lt"/>
              </a:rPr>
              <a:t>opción</a:t>
            </a:r>
            <a:r>
              <a:rPr lang="en-US" dirty="0">
                <a:ea typeface="+mn-lt"/>
                <a:cs typeface="+mn-lt"/>
              </a:rPr>
              <a:t>, el </a:t>
            </a:r>
            <a:r>
              <a:rPr lang="en-US" dirty="0" err="1">
                <a:ea typeface="+mn-lt"/>
                <a:cs typeface="+mn-lt"/>
              </a:rPr>
              <a:t>algoritmo</a:t>
            </a:r>
            <a:r>
              <a:rPr lang="en-US" dirty="0">
                <a:ea typeface="+mn-lt"/>
                <a:cs typeface="+mn-lt"/>
              </a:rPr>
              <a:t> </a:t>
            </a:r>
            <a:r>
              <a:rPr lang="en-US" dirty="0" err="1">
                <a:ea typeface="+mn-lt"/>
                <a:cs typeface="+mn-lt"/>
              </a:rPr>
              <a:t>ejecutará</a:t>
            </a:r>
            <a:r>
              <a:rPr lang="en-US" dirty="0">
                <a:ea typeface="+mn-lt"/>
                <a:cs typeface="+mn-lt"/>
              </a:rPr>
              <a:t> un árbol de </a:t>
            </a:r>
            <a:r>
              <a:rPr lang="en-US" dirty="0" err="1">
                <a:ea typeface="+mn-lt"/>
                <a:cs typeface="+mn-lt"/>
              </a:rPr>
              <a:t>búsqueda</a:t>
            </a:r>
            <a:r>
              <a:rPr lang="en-US" dirty="0">
                <a:ea typeface="+mn-lt"/>
                <a:cs typeface="+mn-lt"/>
              </a:rPr>
              <a:t> para </a:t>
            </a:r>
            <a:r>
              <a:rPr lang="en-US" dirty="0" err="1">
                <a:ea typeface="+mn-lt"/>
                <a:cs typeface="+mn-lt"/>
              </a:rPr>
              <a:t>todos</a:t>
            </a:r>
            <a:r>
              <a:rPr lang="en-US" dirty="0">
                <a:ea typeface="+mn-lt"/>
                <a:cs typeface="+mn-lt"/>
              </a:rPr>
              <a:t> los </a:t>
            </a:r>
            <a:r>
              <a:rPr lang="en-US" dirty="0" err="1">
                <a:ea typeface="+mn-lt"/>
                <a:cs typeface="+mn-lt"/>
              </a:rPr>
              <a:t>movimientos</a:t>
            </a:r>
            <a:r>
              <a:rPr lang="en-US" dirty="0">
                <a:ea typeface="+mn-lt"/>
                <a:cs typeface="+mn-lt"/>
              </a:rPr>
              <a:t> </a:t>
            </a:r>
            <a:r>
              <a:rPr lang="en-US" dirty="0" err="1">
                <a:ea typeface="+mn-lt"/>
                <a:cs typeface="+mn-lt"/>
              </a:rPr>
              <a:t>posibles</a:t>
            </a:r>
            <a:r>
              <a:rPr lang="en-US" dirty="0">
                <a:ea typeface="+mn-lt"/>
                <a:cs typeface="+mn-lt"/>
              </a:rPr>
              <a:t> y </a:t>
            </a:r>
            <a:r>
              <a:rPr lang="en-US" dirty="0" err="1">
                <a:ea typeface="+mn-lt"/>
                <a:cs typeface="+mn-lt"/>
              </a:rPr>
              <a:t>luego</a:t>
            </a:r>
            <a:r>
              <a:rPr lang="en-US" dirty="0">
                <a:ea typeface="+mn-lt"/>
                <a:cs typeface="+mn-lt"/>
              </a:rPr>
              <a:t> </a:t>
            </a:r>
            <a:r>
              <a:rPr lang="en-US" dirty="0" err="1">
                <a:ea typeface="+mn-lt"/>
                <a:cs typeface="+mn-lt"/>
              </a:rPr>
              <a:t>atravesará</a:t>
            </a:r>
            <a:r>
              <a:rPr lang="en-US" dirty="0">
                <a:ea typeface="+mn-lt"/>
                <a:cs typeface="+mn-lt"/>
              </a:rPr>
              <a:t> </a:t>
            </a:r>
            <a:r>
              <a:rPr lang="en-US" dirty="0" err="1">
                <a:ea typeface="+mn-lt"/>
                <a:cs typeface="+mn-lt"/>
              </a:rPr>
              <a:t>todas</a:t>
            </a:r>
            <a:r>
              <a:rPr lang="en-US" dirty="0">
                <a:ea typeface="+mn-lt"/>
                <a:cs typeface="+mn-lt"/>
              </a:rPr>
              <a:t> las </a:t>
            </a:r>
            <a:r>
              <a:rPr lang="en-US" dirty="0" err="1">
                <a:ea typeface="+mn-lt"/>
                <a:cs typeface="+mn-lt"/>
              </a:rPr>
              <a:t>cosas</a:t>
            </a:r>
            <a:r>
              <a:rPr lang="en-US" dirty="0">
                <a:ea typeface="+mn-lt"/>
                <a:cs typeface="+mn-lt"/>
              </a:rPr>
              <a:t> </a:t>
            </a:r>
            <a:r>
              <a:rPr lang="en-US" dirty="0" err="1">
                <a:ea typeface="+mn-lt"/>
                <a:cs typeface="+mn-lt"/>
              </a:rPr>
              <a:t>en</a:t>
            </a:r>
            <a:r>
              <a:rPr lang="en-US" dirty="0">
                <a:ea typeface="+mn-lt"/>
                <a:cs typeface="+mn-lt"/>
              </a:rPr>
              <a:t> un </a:t>
            </a:r>
            <a:r>
              <a:rPr lang="en-US" dirty="0" err="1">
                <a:ea typeface="+mn-lt"/>
                <a:cs typeface="+mn-lt"/>
              </a:rPr>
              <a:t>estado</a:t>
            </a:r>
            <a:r>
              <a:rPr lang="en-US" dirty="0">
                <a:ea typeface="+mn-lt"/>
                <a:cs typeface="+mn-lt"/>
              </a:rPr>
              <a:t> dado. Por lo tanto, </a:t>
            </a:r>
            <a:r>
              <a:rPr lang="en-US" dirty="0" err="1">
                <a:ea typeface="+mn-lt"/>
                <a:cs typeface="+mn-lt"/>
              </a:rPr>
              <a:t>cada</a:t>
            </a:r>
            <a:r>
              <a:rPr lang="en-US" dirty="0">
                <a:ea typeface="+mn-lt"/>
                <a:cs typeface="+mn-lt"/>
              </a:rPr>
              <a:t> </a:t>
            </a:r>
            <a:r>
              <a:rPr lang="en-US" dirty="0" err="1">
                <a:ea typeface="+mn-lt"/>
                <a:cs typeface="+mn-lt"/>
              </a:rPr>
              <a:t>vez</a:t>
            </a:r>
            <a:r>
              <a:rPr lang="en-US" dirty="0">
                <a:ea typeface="+mn-lt"/>
                <a:cs typeface="+mn-lt"/>
              </a:rPr>
              <a:t> que la IA se </a:t>
            </a:r>
            <a:r>
              <a:rPr lang="en-US" dirty="0" err="1">
                <a:ea typeface="+mn-lt"/>
                <a:cs typeface="+mn-lt"/>
              </a:rPr>
              <a:t>mueve</a:t>
            </a:r>
            <a:r>
              <a:rPr lang="en-US" dirty="0">
                <a:ea typeface="+mn-lt"/>
                <a:cs typeface="+mn-lt"/>
              </a:rPr>
              <a:t>, se </a:t>
            </a:r>
            <a:r>
              <a:rPr lang="en-US" dirty="0" err="1">
                <a:ea typeface="+mn-lt"/>
                <a:cs typeface="+mn-lt"/>
              </a:rPr>
              <a:t>ejecuta</a:t>
            </a:r>
            <a:r>
              <a:rPr lang="en-US" dirty="0">
                <a:ea typeface="+mn-lt"/>
                <a:cs typeface="+mn-lt"/>
              </a:rPr>
              <a:t> minimax </a:t>
            </a:r>
            <a:endParaRPr lang="es-ES" dirty="0"/>
          </a:p>
          <a:p>
            <a:pPr algn="just"/>
            <a:r>
              <a:rPr lang="en-US" dirty="0" err="1">
                <a:ea typeface="Verdana" panose="020B0604030504040204"/>
              </a:rPr>
              <a:t>Identificamos</a:t>
            </a:r>
            <a:r>
              <a:rPr lang="en-US" dirty="0">
                <a:ea typeface="Verdana" panose="020B0604030504040204"/>
              </a:rPr>
              <a:t> a </a:t>
            </a:r>
            <a:r>
              <a:rPr lang="en-US" dirty="0" err="1">
                <a:ea typeface="Verdana" panose="020B0604030504040204"/>
              </a:rPr>
              <a:t>cada</a:t>
            </a:r>
            <a:r>
              <a:rPr lang="en-US" dirty="0">
                <a:ea typeface="Verdana" panose="020B0604030504040204"/>
              </a:rPr>
              <a:t> </a:t>
            </a:r>
            <a:r>
              <a:rPr lang="en-US" dirty="0" err="1">
                <a:ea typeface="Verdana" panose="020B0604030504040204"/>
              </a:rPr>
              <a:t>jugador</a:t>
            </a:r>
            <a:r>
              <a:rPr lang="en-US" dirty="0">
                <a:ea typeface="Verdana" panose="020B0604030504040204"/>
              </a:rPr>
              <a:t> </a:t>
            </a:r>
            <a:r>
              <a:rPr lang="en-US" dirty="0" err="1">
                <a:ea typeface="Verdana" panose="020B0604030504040204"/>
              </a:rPr>
              <a:t>como</a:t>
            </a:r>
            <a:r>
              <a:rPr lang="en-US" dirty="0">
                <a:ea typeface="Verdana" panose="020B0604030504040204"/>
              </a:rPr>
              <a:t> un </a:t>
            </a:r>
            <a:r>
              <a:rPr lang="en-US" dirty="0" err="1">
                <a:ea typeface="Verdana" panose="020B0604030504040204"/>
              </a:rPr>
              <a:t>jugador</a:t>
            </a:r>
            <a:r>
              <a:rPr lang="en-US" dirty="0">
                <a:ea typeface="Verdana" panose="020B0604030504040204"/>
              </a:rPr>
              <a:t> MAX y un </a:t>
            </a:r>
            <a:r>
              <a:rPr lang="en-US" dirty="0" err="1">
                <a:ea typeface="Verdana" panose="020B0604030504040204"/>
              </a:rPr>
              <a:t>jugador</a:t>
            </a:r>
            <a:r>
              <a:rPr lang="en-US" dirty="0">
                <a:ea typeface="Verdana" panose="020B0604030504040204"/>
              </a:rPr>
              <a:t> MIN. MAX </a:t>
            </a:r>
            <a:r>
              <a:rPr lang="en-US" dirty="0" err="1">
                <a:ea typeface="Verdana" panose="020B0604030504040204"/>
              </a:rPr>
              <a:t>será</a:t>
            </a:r>
            <a:r>
              <a:rPr lang="en-US" dirty="0">
                <a:ea typeface="Verdana" panose="020B0604030504040204"/>
              </a:rPr>
              <a:t> el </a:t>
            </a:r>
            <a:r>
              <a:rPr lang="en-US" dirty="0" err="1">
                <a:ea typeface="Verdana" panose="020B0604030504040204"/>
              </a:rPr>
              <a:t>jugador</a:t>
            </a:r>
            <a:r>
              <a:rPr lang="en-US" dirty="0">
                <a:ea typeface="Verdana" panose="020B0604030504040204"/>
              </a:rPr>
              <a:t> que </a:t>
            </a:r>
            <a:r>
              <a:rPr lang="en-US" dirty="0" err="1">
                <a:ea typeface="Verdana" panose="020B0604030504040204"/>
              </a:rPr>
              <a:t>comience</a:t>
            </a:r>
            <a:r>
              <a:rPr lang="en-US" dirty="0">
                <a:ea typeface="Verdana" panose="020B0604030504040204"/>
              </a:rPr>
              <a:t> el </a:t>
            </a:r>
            <a:r>
              <a:rPr lang="en-US" dirty="0" err="1">
                <a:ea typeface="Verdana" panose="020B0604030504040204"/>
              </a:rPr>
              <a:t>juego</a:t>
            </a:r>
            <a:r>
              <a:rPr lang="en-US" dirty="0">
                <a:ea typeface="Verdana" panose="020B0604030504040204"/>
              </a:rPr>
              <a:t>, </a:t>
            </a:r>
            <a:r>
              <a:rPr lang="en-US" dirty="0" err="1">
                <a:ea typeface="Verdana" panose="020B0604030504040204"/>
              </a:rPr>
              <a:t>asumimos</a:t>
            </a:r>
            <a:r>
              <a:rPr lang="en-US" dirty="0">
                <a:ea typeface="Verdana" panose="020B0604030504040204"/>
              </a:rPr>
              <a:t> que </a:t>
            </a:r>
            <a:r>
              <a:rPr lang="en-US" dirty="0" err="1">
                <a:ea typeface="Verdana" panose="020B0604030504040204"/>
              </a:rPr>
              <a:t>somos</a:t>
            </a:r>
            <a:r>
              <a:rPr lang="en-US" dirty="0">
                <a:ea typeface="Verdana" panose="020B0604030504040204"/>
              </a:rPr>
              <a:t> </a:t>
            </a:r>
            <a:r>
              <a:rPr lang="en-US" dirty="0" err="1">
                <a:ea typeface="Verdana" panose="020B0604030504040204"/>
              </a:rPr>
              <a:t>nosotros</a:t>
            </a:r>
            <a:r>
              <a:rPr lang="en-US" dirty="0">
                <a:ea typeface="Verdana" panose="020B0604030504040204"/>
              </a:rPr>
              <a:t>.</a:t>
            </a:r>
          </a:p>
        </p:txBody>
      </p:sp>
      <p:sp>
        <p:nvSpPr>
          <p:cNvPr id="6" name="Content Placeholder 5">
            <a:extLst>
              <a:ext uri="{FF2B5EF4-FFF2-40B4-BE49-F238E27FC236}">
                <a16:creationId xmlns:a16="http://schemas.microsoft.com/office/drawing/2014/main" id="{0FEFE9F7-6704-114E-AA84-5D397FB644B5}"/>
              </a:ext>
            </a:extLst>
          </p:cNvPr>
          <p:cNvSpPr>
            <a:spLocks noGrp="1"/>
          </p:cNvSpPr>
          <p:nvPr>
            <p:ph sz="quarter" idx="4"/>
          </p:nvPr>
        </p:nvSpPr>
        <p:spPr>
          <a:xfrm>
            <a:off x="6343224" y="1779713"/>
            <a:ext cx="5452536" cy="3723621"/>
          </a:xfrm>
        </p:spPr>
        <p:txBody>
          <a:bodyPr vert="horz" lIns="0" tIns="45720" rIns="0" bIns="45720" rtlCol="0" anchor="t">
            <a:normAutofit/>
          </a:bodyPr>
          <a:lstStyle/>
          <a:p>
            <a:pPr algn="just"/>
            <a:r>
              <a:rPr lang="en-US" dirty="0">
                <a:ea typeface="+mn-lt"/>
                <a:cs typeface="+mn-lt"/>
              </a:rPr>
              <a:t> </a:t>
            </a:r>
            <a:r>
              <a:rPr lang="en-US" dirty="0" err="1">
                <a:ea typeface="+mn-lt"/>
                <a:cs typeface="+mn-lt"/>
              </a:rPr>
              <a:t>Marcaremos</a:t>
            </a:r>
            <a:r>
              <a:rPr lang="en-US" dirty="0">
                <a:ea typeface="+mn-lt"/>
                <a:cs typeface="+mn-lt"/>
              </a:rPr>
              <a:t> </a:t>
            </a:r>
            <a:r>
              <a:rPr lang="en-US" dirty="0" err="1">
                <a:ea typeface="+mn-lt"/>
                <a:cs typeface="+mn-lt"/>
              </a:rPr>
              <a:t>como</a:t>
            </a:r>
            <a:r>
              <a:rPr lang="en-US" dirty="0">
                <a:ea typeface="+mn-lt"/>
                <a:cs typeface="+mn-lt"/>
              </a:rPr>
              <a:t> </a:t>
            </a:r>
            <a:r>
              <a:rPr lang="en-US" dirty="0" err="1">
                <a:ea typeface="+mn-lt"/>
                <a:cs typeface="+mn-lt"/>
              </a:rPr>
              <a:t>objetivo</a:t>
            </a:r>
            <a:r>
              <a:rPr lang="en-US" dirty="0">
                <a:ea typeface="+mn-lt"/>
                <a:cs typeface="+mn-lt"/>
              </a:rPr>
              <a:t> </a:t>
            </a:r>
            <a:r>
              <a:rPr lang="en-US" dirty="0" err="1">
                <a:ea typeface="+mn-lt"/>
                <a:cs typeface="+mn-lt"/>
              </a:rPr>
              <a:t>encontrar</a:t>
            </a:r>
            <a:r>
              <a:rPr lang="en-US" dirty="0">
                <a:ea typeface="+mn-lt"/>
                <a:cs typeface="+mn-lt"/>
              </a:rPr>
              <a:t> el conjunto de </a:t>
            </a:r>
            <a:r>
              <a:rPr lang="en-US" dirty="0" err="1">
                <a:ea typeface="+mn-lt"/>
                <a:cs typeface="+mn-lt"/>
              </a:rPr>
              <a:t>movimientos</a:t>
            </a:r>
            <a:r>
              <a:rPr lang="en-US" dirty="0">
                <a:ea typeface="+mn-lt"/>
                <a:cs typeface="+mn-lt"/>
              </a:rPr>
              <a:t> que </a:t>
            </a:r>
            <a:r>
              <a:rPr lang="en-US" dirty="0" err="1">
                <a:ea typeface="+mn-lt"/>
                <a:cs typeface="+mn-lt"/>
              </a:rPr>
              <a:t>proporcionen</a:t>
            </a:r>
            <a:r>
              <a:rPr lang="en-US" dirty="0">
                <a:ea typeface="+mn-lt"/>
                <a:cs typeface="+mn-lt"/>
              </a:rPr>
              <a:t> la </a:t>
            </a:r>
            <a:r>
              <a:rPr lang="en-US" dirty="0" err="1">
                <a:ea typeface="+mn-lt"/>
                <a:cs typeface="+mn-lt"/>
              </a:rPr>
              <a:t>victoria</a:t>
            </a:r>
            <a:r>
              <a:rPr lang="en-US" dirty="0">
                <a:ea typeface="+mn-lt"/>
                <a:cs typeface="+mn-lt"/>
              </a:rPr>
              <a:t> a MAX, </a:t>
            </a:r>
            <a:r>
              <a:rPr lang="en-US" dirty="0" err="1">
                <a:ea typeface="+mn-lt"/>
                <a:cs typeface="+mn-lt"/>
              </a:rPr>
              <a:t>independientemente</a:t>
            </a:r>
            <a:r>
              <a:rPr lang="en-US" dirty="0">
                <a:ea typeface="+mn-lt"/>
                <a:cs typeface="+mn-lt"/>
              </a:rPr>
              <a:t> de lo que </a:t>
            </a:r>
            <a:r>
              <a:rPr lang="en-US" dirty="0" err="1">
                <a:ea typeface="+mn-lt"/>
                <a:cs typeface="+mn-lt"/>
              </a:rPr>
              <a:t>haga</a:t>
            </a:r>
            <a:r>
              <a:rPr lang="en-US" dirty="0">
                <a:ea typeface="+mn-lt"/>
                <a:cs typeface="+mn-lt"/>
              </a:rPr>
              <a:t> el </a:t>
            </a:r>
            <a:r>
              <a:rPr lang="en-US" dirty="0" err="1">
                <a:ea typeface="+mn-lt"/>
                <a:cs typeface="+mn-lt"/>
              </a:rPr>
              <a:t>jugador</a:t>
            </a:r>
            <a:r>
              <a:rPr lang="en-US" dirty="0">
                <a:ea typeface="+mn-lt"/>
                <a:cs typeface="+mn-lt"/>
              </a:rPr>
              <a:t> MIN </a:t>
            </a:r>
            <a:endParaRPr lang="en-US" dirty="0">
              <a:ea typeface="Verdana" panose="020B0604030504040204"/>
            </a:endParaRPr>
          </a:p>
        </p:txBody>
      </p:sp>
      <p:sp>
        <p:nvSpPr>
          <p:cNvPr id="2" name="Title 1">
            <a:extLst>
              <a:ext uri="{FF2B5EF4-FFF2-40B4-BE49-F238E27FC236}">
                <a16:creationId xmlns:a16="http://schemas.microsoft.com/office/drawing/2014/main" id="{20952EB8-B342-F643-A64F-31E653B436D2}"/>
              </a:ext>
            </a:extLst>
          </p:cNvPr>
          <p:cNvSpPr>
            <a:spLocks noGrp="1"/>
          </p:cNvSpPr>
          <p:nvPr>
            <p:ph type="title"/>
          </p:nvPr>
        </p:nvSpPr>
        <p:spPr/>
        <p:txBody>
          <a:bodyPr/>
          <a:lstStyle/>
          <a:p>
            <a:r>
              <a:rPr lang="en-US" err="1"/>
              <a:t>Algoritmo</a:t>
            </a:r>
            <a:r>
              <a:rPr lang="en-US"/>
              <a:t> minimax</a:t>
            </a:r>
          </a:p>
        </p:txBody>
      </p:sp>
      <p:pic>
        <p:nvPicPr>
          <p:cNvPr id="9" name="Imagen 9" descr="Imagen que contiene texto, mapa&#10;&#10;Descripción generada automáticamente">
            <a:extLst>
              <a:ext uri="{FF2B5EF4-FFF2-40B4-BE49-F238E27FC236}">
                <a16:creationId xmlns:a16="http://schemas.microsoft.com/office/drawing/2014/main" id="{D6250DC9-B39B-48E1-91D3-C373782D4C8D}"/>
              </a:ext>
            </a:extLst>
          </p:cNvPr>
          <p:cNvPicPr>
            <a:picLocks noChangeAspect="1"/>
          </p:cNvPicPr>
          <p:nvPr/>
        </p:nvPicPr>
        <p:blipFill>
          <a:blip r:embed="rId2"/>
          <a:stretch>
            <a:fillRect/>
          </a:stretch>
        </p:blipFill>
        <p:spPr>
          <a:xfrm>
            <a:off x="6390640" y="3593386"/>
            <a:ext cx="5191760" cy="2221389"/>
          </a:xfrm>
          <a:prstGeom prst="rect">
            <a:avLst/>
          </a:prstGeom>
        </p:spPr>
      </p:pic>
    </p:spTree>
    <p:extLst>
      <p:ext uri="{BB962C8B-B14F-4D97-AF65-F5344CB8AC3E}">
        <p14:creationId xmlns:p14="http://schemas.microsoft.com/office/powerpoint/2010/main" val="3103028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descr="Imagen que contiene texto, reloj&#10;&#10;Descripción generada automáticamente">
            <a:extLst>
              <a:ext uri="{FF2B5EF4-FFF2-40B4-BE49-F238E27FC236}">
                <a16:creationId xmlns:a16="http://schemas.microsoft.com/office/drawing/2014/main" id="{4D08CEF9-C33E-4F91-8214-87760964FC1D}"/>
              </a:ext>
            </a:extLst>
          </p:cNvPr>
          <p:cNvPicPr>
            <a:picLocks noChangeAspect="1"/>
          </p:cNvPicPr>
          <p:nvPr/>
        </p:nvPicPr>
        <p:blipFill>
          <a:blip r:embed="rId2"/>
          <a:stretch>
            <a:fillRect/>
          </a:stretch>
        </p:blipFill>
        <p:spPr>
          <a:xfrm>
            <a:off x="487680" y="2004407"/>
            <a:ext cx="5117256" cy="3026138"/>
          </a:xfrm>
          <a:prstGeom prst="rect">
            <a:avLst/>
          </a:prstGeom>
          <a:noFill/>
        </p:spPr>
      </p:pic>
      <p:sp>
        <p:nvSpPr>
          <p:cNvPr id="2" name="Marcador de contenido 1">
            <a:extLst>
              <a:ext uri="{FF2B5EF4-FFF2-40B4-BE49-F238E27FC236}">
                <a16:creationId xmlns:a16="http://schemas.microsoft.com/office/drawing/2014/main" id="{CAC6D35C-5B10-423A-B8CF-ABE261D3FAC4}"/>
              </a:ext>
            </a:extLst>
          </p:cNvPr>
          <p:cNvSpPr>
            <a:spLocks noGrp="1"/>
          </p:cNvSpPr>
          <p:nvPr>
            <p:ph sz="half" idx="2"/>
          </p:nvPr>
        </p:nvSpPr>
        <p:spPr>
          <a:xfrm>
            <a:off x="6099384" y="1978660"/>
            <a:ext cx="5960536" cy="3748194"/>
          </a:xfrm>
        </p:spPr>
        <p:txBody>
          <a:bodyPr vert="horz" lIns="0" tIns="45720" rIns="0" bIns="45720" rtlCol="0" anchor="t">
            <a:normAutofit/>
          </a:bodyPr>
          <a:lstStyle/>
          <a:p>
            <a:pPr algn="just">
              <a:lnSpc>
                <a:spcPct val="90000"/>
              </a:lnSpc>
            </a:pPr>
            <a:r>
              <a:rPr lang="es-ES" sz="1600" dirty="0"/>
              <a:t>La poda alfa beta es una técnica de búsqueda que reduce el número de nodos evaluados en el árbol del juego a través del algoritmo </a:t>
            </a:r>
            <a:r>
              <a:rPr lang="es-ES" sz="1600" dirty="0" err="1"/>
              <a:t>minimax</a:t>
            </a:r>
            <a:r>
              <a:rPr lang="es-ES" sz="1600" dirty="0"/>
              <a:t>. La técnica de poda alfa-beta intenta eliminar la mayor parte del árbol y aplicarlo a un árbol </a:t>
            </a:r>
            <a:r>
              <a:rPr lang="es-ES" sz="1600" dirty="0" err="1"/>
              <a:t>minimax</a:t>
            </a:r>
            <a:r>
              <a:rPr lang="es-ES" sz="1600" dirty="0"/>
              <a:t> estándar.</a:t>
            </a:r>
            <a:endParaRPr lang="es-ES" sz="1600" dirty="0">
              <a:ea typeface="Verdana"/>
            </a:endParaRPr>
          </a:p>
          <a:p>
            <a:pPr algn="just">
              <a:lnSpc>
                <a:spcPct val="90000"/>
              </a:lnSpc>
            </a:pPr>
            <a:endParaRPr lang="es-ES" sz="1600" dirty="0"/>
          </a:p>
          <a:p>
            <a:pPr algn="just">
              <a:lnSpc>
                <a:spcPct val="90000"/>
              </a:lnSpc>
            </a:pPr>
            <a:r>
              <a:rPr lang="es-ES" sz="1600" dirty="0"/>
              <a:t>La poda alfa-beta se denomina debido al uso de dos parámetros que describen los límites de los valores hacia atrás que aparecen a lo largo de cada ruta. Hasta ahora, ALFA es el valor de la mejor opción de MAX, por lo que esto significa elegir el valor más alto. BETA es, con mucho, la mejor opción para MIN, por lo que implicará elegir el valor más bajo.</a:t>
            </a:r>
            <a:endParaRPr lang="es-ES" sz="1600" dirty="0">
              <a:ea typeface="Verdana" panose="020B0604030504040204"/>
            </a:endParaRPr>
          </a:p>
          <a:p>
            <a:pPr marL="0" indent="0">
              <a:lnSpc>
                <a:spcPct val="90000"/>
              </a:lnSpc>
              <a:buNone/>
            </a:pPr>
            <a:endParaRPr lang="es-ES" sz="1400" dirty="0"/>
          </a:p>
        </p:txBody>
      </p:sp>
      <p:sp>
        <p:nvSpPr>
          <p:cNvPr id="3" name="Título 2">
            <a:extLst>
              <a:ext uri="{FF2B5EF4-FFF2-40B4-BE49-F238E27FC236}">
                <a16:creationId xmlns:a16="http://schemas.microsoft.com/office/drawing/2014/main" id="{240DDF7C-1718-4B8F-8385-E83EF2DC76E0}"/>
              </a:ext>
            </a:extLst>
          </p:cNvPr>
          <p:cNvSpPr>
            <a:spLocks noGrp="1"/>
          </p:cNvSpPr>
          <p:nvPr>
            <p:ph type="title"/>
          </p:nvPr>
        </p:nvSpPr>
        <p:spPr>
          <a:xfrm>
            <a:off x="1097280" y="421817"/>
            <a:ext cx="10058400" cy="1369074"/>
          </a:xfrm>
        </p:spPr>
        <p:txBody>
          <a:bodyPr anchor="ctr">
            <a:normAutofit/>
          </a:bodyPr>
          <a:lstStyle/>
          <a:p>
            <a:r>
              <a:rPr lang="es-ES" err="1"/>
              <a:t>ALgoritmo</a:t>
            </a:r>
            <a:r>
              <a:rPr lang="es-ES"/>
              <a:t> alfa-beta</a:t>
            </a:r>
          </a:p>
        </p:txBody>
      </p:sp>
    </p:spTree>
    <p:extLst>
      <p:ext uri="{BB962C8B-B14F-4D97-AF65-F5344CB8AC3E}">
        <p14:creationId xmlns:p14="http://schemas.microsoft.com/office/powerpoint/2010/main" val="1066368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8CF086-CAD8-4F3E-9A49-A6FBEC7AD0C2}"/>
              </a:ext>
            </a:extLst>
          </p:cNvPr>
          <p:cNvSpPr>
            <a:spLocks noGrp="1"/>
          </p:cNvSpPr>
          <p:nvPr>
            <p:ph type="title"/>
          </p:nvPr>
        </p:nvSpPr>
        <p:spPr>
          <a:xfrm>
            <a:off x="1097280" y="421817"/>
            <a:ext cx="5751389" cy="1369074"/>
          </a:xfrm>
        </p:spPr>
        <p:txBody>
          <a:bodyPr anchor="ctr">
            <a:noAutofit/>
          </a:bodyPr>
          <a:lstStyle/>
          <a:p>
            <a:pPr algn="just"/>
            <a:r>
              <a:rPr lang="es-ES" sz="6000" b="1" dirty="0"/>
              <a:t>Desarrollo del prototipo</a:t>
            </a:r>
            <a:endParaRPr lang="es-ES" sz="6000" dirty="0"/>
          </a:p>
        </p:txBody>
      </p:sp>
      <p:pic>
        <p:nvPicPr>
          <p:cNvPr id="5" name="Picture 4">
            <a:extLst>
              <a:ext uri="{FF2B5EF4-FFF2-40B4-BE49-F238E27FC236}">
                <a16:creationId xmlns:a16="http://schemas.microsoft.com/office/drawing/2014/main" id="{76ED9EB9-83C2-4A66-A1FB-ACDEFF141E9C}"/>
              </a:ext>
            </a:extLst>
          </p:cNvPr>
          <p:cNvPicPr>
            <a:picLocks noChangeAspect="1"/>
          </p:cNvPicPr>
          <p:nvPr/>
        </p:nvPicPr>
        <p:blipFill rotWithShape="1">
          <a:blip r:embed="rId2"/>
          <a:srcRect l="52008" r="9683" b="3"/>
          <a:stretch/>
        </p:blipFill>
        <p:spPr>
          <a:xfrm>
            <a:off x="7921641" y="10"/>
            <a:ext cx="4270360" cy="6857991"/>
          </a:xfrm>
          <a:custGeom>
            <a:avLst/>
            <a:gdLst>
              <a:gd name="connsiteX0" fmla="*/ 1904091 w 4305219"/>
              <a:gd name="connsiteY0" fmla="*/ 0 h 6913983"/>
              <a:gd name="connsiteX1" fmla="*/ 4305219 w 4305219"/>
              <a:gd name="connsiteY1" fmla="*/ 0 h 6913983"/>
              <a:gd name="connsiteX2" fmla="*/ 4305219 w 4305219"/>
              <a:gd name="connsiteY2" fmla="*/ 6913983 h 6913983"/>
              <a:gd name="connsiteX3" fmla="*/ 1818156 w 4305219"/>
              <a:gd name="connsiteY3" fmla="*/ 6913983 h 6913983"/>
              <a:gd name="connsiteX4" fmla="*/ 1507580 w 4305219"/>
              <a:gd name="connsiteY4" fmla="*/ 6681739 h 6913983"/>
              <a:gd name="connsiteX5" fmla="*/ 0 w 4305219"/>
              <a:gd name="connsiteY5" fmla="*/ 3484983 h 6913983"/>
              <a:gd name="connsiteX6" fmla="*/ 1826504 w 4305219"/>
              <a:gd name="connsiteY6" fmla="*/ 49741 h 691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5219" h="6913983">
                <a:moveTo>
                  <a:pt x="1904091" y="0"/>
                </a:moveTo>
                <a:lnTo>
                  <a:pt x="4305219" y="0"/>
                </a:lnTo>
                <a:lnTo>
                  <a:pt x="4305219" y="6913983"/>
                </a:lnTo>
                <a:lnTo>
                  <a:pt x="1818156" y="6913983"/>
                </a:lnTo>
                <a:lnTo>
                  <a:pt x="1507580" y="6681739"/>
                </a:lnTo>
                <a:cubicBezTo>
                  <a:pt x="586863" y="5921896"/>
                  <a:pt x="0" y="4771974"/>
                  <a:pt x="0" y="3484983"/>
                </a:cubicBezTo>
                <a:cubicBezTo>
                  <a:pt x="0" y="2054993"/>
                  <a:pt x="724522" y="794225"/>
                  <a:pt x="1826504" y="49741"/>
                </a:cubicBezTo>
                <a:close/>
              </a:path>
            </a:pathLst>
          </a:custGeom>
          <a:noFill/>
        </p:spPr>
      </p:pic>
      <p:sp>
        <p:nvSpPr>
          <p:cNvPr id="3" name="Marcador de texto 2">
            <a:extLst>
              <a:ext uri="{FF2B5EF4-FFF2-40B4-BE49-F238E27FC236}">
                <a16:creationId xmlns:a16="http://schemas.microsoft.com/office/drawing/2014/main" id="{B0E552E4-7718-4012-A8F3-F2A8E7D1F6D0}"/>
              </a:ext>
            </a:extLst>
          </p:cNvPr>
          <p:cNvSpPr>
            <a:spLocks noGrp="1"/>
          </p:cNvSpPr>
          <p:nvPr>
            <p:ph sz="half" idx="1"/>
          </p:nvPr>
        </p:nvSpPr>
        <p:spPr>
          <a:xfrm>
            <a:off x="1060107" y="2387777"/>
            <a:ext cx="5751389" cy="4078687"/>
          </a:xfrm>
        </p:spPr>
        <p:txBody>
          <a:bodyPr vert="horz" lIns="0" tIns="45720" rIns="0" bIns="45720" rtlCol="0" anchor="t">
            <a:noAutofit/>
          </a:bodyPr>
          <a:lstStyle/>
          <a:p>
            <a:pPr marL="0" indent="0" algn="just">
              <a:buNone/>
            </a:pPr>
            <a:r>
              <a:rPr lang="es-ES" sz="4400" dirty="0"/>
              <a:t>Temas: Análisis de requerimientos, Diseño del sistema, Implementación y Pruebas, Resultados</a:t>
            </a:r>
            <a:endParaRPr lang="es-ES" dirty="0"/>
          </a:p>
          <a:p>
            <a:endParaRPr lang="es-ES" dirty="0"/>
          </a:p>
        </p:txBody>
      </p:sp>
    </p:spTree>
    <p:extLst>
      <p:ext uri="{BB962C8B-B14F-4D97-AF65-F5344CB8AC3E}">
        <p14:creationId xmlns:p14="http://schemas.microsoft.com/office/powerpoint/2010/main" val="1371319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40DDF7C-1718-4B8F-8385-E83EF2DC76E0}"/>
              </a:ext>
            </a:extLst>
          </p:cNvPr>
          <p:cNvSpPr>
            <a:spLocks noGrp="1"/>
          </p:cNvSpPr>
          <p:nvPr>
            <p:ph type="title"/>
          </p:nvPr>
        </p:nvSpPr>
        <p:spPr>
          <a:xfrm>
            <a:off x="1097280" y="421817"/>
            <a:ext cx="10058400" cy="1369074"/>
          </a:xfrm>
        </p:spPr>
        <p:txBody>
          <a:bodyPr anchor="ctr">
            <a:normAutofit/>
          </a:bodyPr>
          <a:lstStyle/>
          <a:p>
            <a:r>
              <a:rPr lang="es-ES" b="1"/>
              <a:t>Análisis del problema</a:t>
            </a:r>
            <a:endParaRPr lang="es-ES"/>
          </a:p>
        </p:txBody>
      </p:sp>
      <p:graphicFrame>
        <p:nvGraphicFramePr>
          <p:cNvPr id="5" name="Marcador de contenido 1">
            <a:extLst>
              <a:ext uri="{FF2B5EF4-FFF2-40B4-BE49-F238E27FC236}">
                <a16:creationId xmlns:a16="http://schemas.microsoft.com/office/drawing/2014/main" id="{63135455-6000-463E-BFFA-F32252989830}"/>
              </a:ext>
            </a:extLst>
          </p:cNvPr>
          <p:cNvGraphicFramePr>
            <a:graphicFrameLocks noGrp="1"/>
          </p:cNvGraphicFramePr>
          <p:nvPr>
            <p:ph idx="1"/>
            <p:extLst>
              <p:ext uri="{D42A27DB-BD31-4B8C-83A1-F6EECF244321}">
                <p14:modId xmlns:p14="http://schemas.microsoft.com/office/powerpoint/2010/main" val="3549767185"/>
              </p:ext>
            </p:extLst>
          </p:nvPr>
        </p:nvGraphicFramePr>
        <p:xfrm>
          <a:off x="1097280" y="3097109"/>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Imagen 9">
            <a:extLst>
              <a:ext uri="{FF2B5EF4-FFF2-40B4-BE49-F238E27FC236}">
                <a16:creationId xmlns:a16="http://schemas.microsoft.com/office/drawing/2014/main" id="{D9A23F95-2137-43DB-91E1-03C6BB39BF2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261673" y="1790891"/>
            <a:ext cx="5542961" cy="2130660"/>
          </a:xfrm>
          <a:prstGeom prst="rect">
            <a:avLst/>
          </a:prstGeom>
        </p:spPr>
      </p:pic>
    </p:spTree>
    <p:extLst>
      <p:ext uri="{BB962C8B-B14F-4D97-AF65-F5344CB8AC3E}">
        <p14:creationId xmlns:p14="http://schemas.microsoft.com/office/powerpoint/2010/main" val="2262126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3AE1BE0-28BE-404C-BA2F-6FF3CF46A246}"/>
              </a:ext>
            </a:extLst>
          </p:cNvPr>
          <p:cNvPicPr>
            <a:picLocks noGrp="1" noChangeAspect="1"/>
          </p:cNvPicPr>
          <p:nvPr>
            <p:ph sz="half" idx="1"/>
          </p:nvPr>
        </p:nvPicPr>
        <p:blipFill>
          <a:blip r:embed="rId2">
            <a:extLst>
              <a:ext uri="{837473B0-CC2E-450A-ABE3-18F120FF3D39}">
                <a1611:picAttrSrcUrl xmlns:a1611="http://schemas.microsoft.com/office/drawing/2016/11/main" r:id="rId3"/>
              </a:ext>
            </a:extLst>
          </a:blip>
          <a:stretch/>
        </p:blipFill>
        <p:spPr>
          <a:xfrm>
            <a:off x="634726" y="1547977"/>
            <a:ext cx="4639736" cy="2401854"/>
          </a:xfrm>
          <a:noFill/>
        </p:spPr>
      </p:pic>
      <p:sp>
        <p:nvSpPr>
          <p:cNvPr id="3" name="Content Placeholder 2">
            <a:extLst>
              <a:ext uri="{FF2B5EF4-FFF2-40B4-BE49-F238E27FC236}">
                <a16:creationId xmlns:a16="http://schemas.microsoft.com/office/drawing/2014/main" id="{79497D95-D925-3641-A715-DB7630E983B0}"/>
              </a:ext>
            </a:extLst>
          </p:cNvPr>
          <p:cNvSpPr>
            <a:spLocks noGrp="1"/>
          </p:cNvSpPr>
          <p:nvPr>
            <p:ph sz="half" idx="2"/>
          </p:nvPr>
        </p:nvSpPr>
        <p:spPr>
          <a:xfrm>
            <a:off x="5649263" y="2120899"/>
            <a:ext cx="6316494" cy="3748194"/>
          </a:xfrm>
        </p:spPr>
        <p:txBody>
          <a:bodyPr>
            <a:normAutofit/>
          </a:bodyPr>
          <a:lstStyle/>
          <a:p>
            <a:pPr marL="342900" indent="-342900" algn="just">
              <a:buClr>
                <a:schemeClr val="tx1">
                  <a:lumMod val="75000"/>
                  <a:lumOff val="25000"/>
                </a:schemeClr>
              </a:buClr>
              <a:buFont typeface="+mj-lt"/>
              <a:buAutoNum type="arabicPeriod"/>
            </a:pPr>
            <a:r>
              <a:rPr lang="es-MX" dirty="0"/>
              <a:t>Estado inicial:  vida, posición, turno y munición de cada arma. </a:t>
            </a:r>
          </a:p>
          <a:p>
            <a:pPr marL="342900" indent="-342900" algn="just">
              <a:buClr>
                <a:schemeClr val="tx1">
                  <a:lumMod val="75000"/>
                  <a:lumOff val="25000"/>
                </a:schemeClr>
              </a:buClr>
              <a:buFont typeface="+mj-lt"/>
              <a:buAutoNum type="arabicPeriod"/>
            </a:pPr>
            <a:r>
              <a:rPr lang="es-MX" dirty="0"/>
              <a:t>Operadores:  </a:t>
            </a:r>
          </a:p>
          <a:p>
            <a:pPr algn="just">
              <a:buClr>
                <a:schemeClr val="tx1">
                  <a:lumMod val="75000"/>
                  <a:lumOff val="25000"/>
                </a:schemeClr>
              </a:buClr>
              <a:buFont typeface="Wingdings" panose="05000000000000000000" pitchFamily="2" charset="2"/>
              <a:buChar char="v"/>
            </a:pPr>
            <a:r>
              <a:rPr lang="es-MX" dirty="0"/>
              <a:t>Mirar el turno, si es mi turno </a:t>
            </a:r>
          </a:p>
          <a:p>
            <a:pPr algn="just">
              <a:buClr>
                <a:schemeClr val="tx1">
                  <a:lumMod val="75000"/>
                  <a:lumOff val="25000"/>
                </a:schemeClr>
              </a:buClr>
              <a:buFont typeface="Wingdings" panose="05000000000000000000" pitchFamily="2" charset="2"/>
              <a:buChar char="v"/>
            </a:pPr>
            <a:r>
              <a:rPr lang="es-MX" dirty="0"/>
              <a:t>Verificar todos los movimientos posibles </a:t>
            </a:r>
          </a:p>
          <a:p>
            <a:pPr algn="just">
              <a:buClr>
                <a:schemeClr val="tx1">
                  <a:lumMod val="75000"/>
                  <a:lumOff val="25000"/>
                </a:schemeClr>
              </a:buClr>
              <a:buFont typeface="Wingdings" panose="05000000000000000000" pitchFamily="2" charset="2"/>
              <a:buChar char="v"/>
            </a:pPr>
            <a:r>
              <a:rPr lang="es-MX" dirty="0"/>
              <a:t>Verificar todas las armas con los movimientos posibles </a:t>
            </a:r>
          </a:p>
          <a:p>
            <a:pPr algn="just">
              <a:buClr>
                <a:schemeClr val="tx1">
                  <a:lumMod val="75000"/>
                  <a:lumOff val="25000"/>
                </a:schemeClr>
              </a:buClr>
              <a:buFont typeface="Wingdings" panose="05000000000000000000" pitchFamily="2" charset="2"/>
              <a:buChar char="v"/>
            </a:pPr>
            <a:r>
              <a:rPr lang="es-MX" dirty="0"/>
              <a:t>Escoger la mejor combinación entre arma y movimiento que me favorezca y atacar. </a:t>
            </a:r>
            <a:endParaRPr lang="en-US" dirty="0"/>
          </a:p>
        </p:txBody>
      </p:sp>
      <p:sp>
        <p:nvSpPr>
          <p:cNvPr id="2" name="Title 1">
            <a:extLst>
              <a:ext uri="{FF2B5EF4-FFF2-40B4-BE49-F238E27FC236}">
                <a16:creationId xmlns:a16="http://schemas.microsoft.com/office/drawing/2014/main" id="{D2CD59CD-1242-F149-AB16-9D02E7C89131}"/>
              </a:ext>
            </a:extLst>
          </p:cNvPr>
          <p:cNvSpPr>
            <a:spLocks noGrp="1"/>
          </p:cNvSpPr>
          <p:nvPr>
            <p:ph type="title"/>
          </p:nvPr>
        </p:nvSpPr>
        <p:spPr>
          <a:xfrm>
            <a:off x="1097280" y="421817"/>
            <a:ext cx="10058400" cy="1369074"/>
          </a:xfrm>
        </p:spPr>
        <p:txBody>
          <a:bodyPr anchor="ctr">
            <a:normAutofit/>
          </a:bodyPr>
          <a:lstStyle/>
          <a:p>
            <a:r>
              <a:rPr lang="en-US" b="1" err="1"/>
              <a:t>Análisis</a:t>
            </a:r>
            <a:r>
              <a:rPr lang="en-US" b="1"/>
              <a:t> de </a:t>
            </a:r>
            <a:r>
              <a:rPr lang="en-US" b="1" err="1"/>
              <a:t>requerimientos</a:t>
            </a:r>
            <a:endParaRPr lang="es-ES" dirty="0" err="1"/>
          </a:p>
        </p:txBody>
      </p:sp>
      <p:pic>
        <p:nvPicPr>
          <p:cNvPr id="4" name="Imagen 3">
            <a:extLst>
              <a:ext uri="{FF2B5EF4-FFF2-40B4-BE49-F238E27FC236}">
                <a16:creationId xmlns:a16="http://schemas.microsoft.com/office/drawing/2014/main" id="{A4CE4098-2E57-4F54-BE94-D42503D4274C}"/>
              </a:ext>
            </a:extLst>
          </p:cNvPr>
          <p:cNvPicPr>
            <a:picLocks noChangeAspect="1"/>
          </p:cNvPicPr>
          <p:nvPr/>
        </p:nvPicPr>
        <p:blipFill>
          <a:blip r:embed="rId4"/>
          <a:stretch>
            <a:fillRect/>
          </a:stretch>
        </p:blipFill>
        <p:spPr>
          <a:xfrm>
            <a:off x="493197" y="4232635"/>
            <a:ext cx="4682205" cy="2328583"/>
          </a:xfrm>
          <a:prstGeom prst="rect">
            <a:avLst/>
          </a:prstGeom>
        </p:spPr>
      </p:pic>
    </p:spTree>
    <p:extLst>
      <p:ext uri="{BB962C8B-B14F-4D97-AF65-F5344CB8AC3E}">
        <p14:creationId xmlns:p14="http://schemas.microsoft.com/office/powerpoint/2010/main" val="3610370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descr="SmartArt Process diagram">
            <a:extLst>
              <a:ext uri="{FF2B5EF4-FFF2-40B4-BE49-F238E27FC236}">
                <a16:creationId xmlns:a16="http://schemas.microsoft.com/office/drawing/2014/main" id="{668F23AC-E03A-498E-B416-C53303ABA132}"/>
              </a:ext>
            </a:extLst>
          </p:cNvPr>
          <p:cNvGraphicFramePr>
            <a:graphicFrameLocks noGrp="1"/>
          </p:cNvGraphicFramePr>
          <p:nvPr>
            <p:ph idx="1"/>
            <p:extLst>
              <p:ext uri="{D42A27DB-BD31-4B8C-83A1-F6EECF244321}">
                <p14:modId xmlns:p14="http://schemas.microsoft.com/office/powerpoint/2010/main" val="1759127490"/>
              </p:ext>
            </p:extLst>
          </p:nvPr>
        </p:nvGraphicFramePr>
        <p:xfrm>
          <a:off x="490194" y="1790891"/>
          <a:ext cx="10665169" cy="4562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86531FB3-8761-4C62-A879-97C144611878}"/>
              </a:ext>
            </a:extLst>
          </p:cNvPr>
          <p:cNvSpPr>
            <a:spLocks noGrp="1"/>
          </p:cNvSpPr>
          <p:nvPr>
            <p:ph type="title"/>
          </p:nvPr>
        </p:nvSpPr>
        <p:spPr/>
        <p:txBody>
          <a:bodyPr/>
          <a:lstStyle/>
          <a:p>
            <a:r>
              <a:rPr lang="en-US" dirty="0" err="1"/>
              <a:t>Análisis</a:t>
            </a:r>
            <a:r>
              <a:rPr lang="en-US" dirty="0"/>
              <a:t> de </a:t>
            </a:r>
            <a:r>
              <a:rPr lang="en-US" dirty="0" err="1"/>
              <a:t>requerimientos</a:t>
            </a:r>
            <a:endParaRPr lang="en-US" dirty="0"/>
          </a:p>
        </p:txBody>
      </p:sp>
      <p:pic>
        <p:nvPicPr>
          <p:cNvPr id="1026" name="Picture 2" descr="El trabajo de un diseñador gráfico de un día, en gifs | Diseño de ...">
            <a:extLst>
              <a:ext uri="{FF2B5EF4-FFF2-40B4-BE49-F238E27FC236}">
                <a16:creationId xmlns:a16="http://schemas.microsoft.com/office/drawing/2014/main" id="{B5772F3B-CA8F-4CF7-819D-F8D3327B2C43}"/>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599521" y="1453560"/>
            <a:ext cx="2518528" cy="20987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STRUCCION | Color Display">
            <a:extLst>
              <a:ext uri="{FF2B5EF4-FFF2-40B4-BE49-F238E27FC236}">
                <a16:creationId xmlns:a16="http://schemas.microsoft.com/office/drawing/2014/main" id="{C2E85093-CCF5-4909-B490-E1163DEEE62C}"/>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559537" y="4647196"/>
            <a:ext cx="2878318" cy="1451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6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a:extLst>
              <a:ext uri="{FF2B5EF4-FFF2-40B4-BE49-F238E27FC236}">
                <a16:creationId xmlns:a16="http://schemas.microsoft.com/office/drawing/2014/main" id="{3C85BC4E-4605-4F48-99C6-A6E05015CA3A}"/>
              </a:ext>
            </a:extLst>
          </p:cNvPr>
          <p:cNvSpPr>
            <a:spLocks noGrp="1"/>
          </p:cNvSpPr>
          <p:nvPr>
            <p:ph sz="half" idx="1"/>
          </p:nvPr>
        </p:nvSpPr>
        <p:spPr>
          <a:xfrm>
            <a:off x="571987" y="1790891"/>
            <a:ext cx="4639736" cy="3748193"/>
          </a:xfrm>
        </p:spPr>
        <p:txBody>
          <a:bodyPr>
            <a:normAutofit/>
          </a:bodyPr>
          <a:lstStyle/>
          <a:p>
            <a:pPr algn="just" fontAlgn="base"/>
            <a:r>
              <a:rPr lang="es-PA" sz="1600" b="1" dirty="0"/>
              <a:t>Estado Inicial: </a:t>
            </a:r>
            <a:r>
              <a:rPr lang="es-PA" sz="1600" dirty="0"/>
              <a:t>Es estado inicial será la siguiente información para el Nodo: </a:t>
            </a:r>
          </a:p>
          <a:p>
            <a:pPr algn="just" fontAlgn="base">
              <a:buFont typeface="Wingdings" panose="05000000000000000000" pitchFamily="2" charset="2"/>
              <a:buChar char="v"/>
            </a:pPr>
            <a:r>
              <a:rPr lang="es-PA" sz="1600" dirty="0"/>
              <a:t>      </a:t>
            </a:r>
            <a:r>
              <a:rPr lang="es-PA" sz="1600" dirty="0" err="1"/>
              <a:t>pos</a:t>
            </a:r>
            <a:r>
              <a:rPr lang="es-PA" sz="1600" dirty="0"/>
              <a:t> jugador = elegida por el usuario </a:t>
            </a:r>
          </a:p>
          <a:p>
            <a:pPr algn="just" fontAlgn="base">
              <a:buFont typeface="Wingdings" panose="05000000000000000000" pitchFamily="2" charset="2"/>
              <a:buChar char="v"/>
            </a:pPr>
            <a:r>
              <a:rPr lang="es-PA" sz="1600" dirty="0"/>
              <a:t>      </a:t>
            </a:r>
            <a:r>
              <a:rPr lang="es-PA" sz="1600" dirty="0" err="1"/>
              <a:t>pos</a:t>
            </a:r>
            <a:r>
              <a:rPr lang="es-PA" sz="1600" dirty="0"/>
              <a:t> IA = elegida por la IA </a:t>
            </a:r>
          </a:p>
          <a:p>
            <a:pPr algn="just" fontAlgn="base">
              <a:buFont typeface="Wingdings" panose="05000000000000000000" pitchFamily="2" charset="2"/>
              <a:buChar char="v"/>
            </a:pPr>
            <a:r>
              <a:rPr lang="es-PA" sz="1600" dirty="0"/>
              <a:t>      vida jugador = 100 </a:t>
            </a:r>
          </a:p>
          <a:p>
            <a:pPr algn="just" fontAlgn="base">
              <a:buFont typeface="Wingdings" panose="05000000000000000000" pitchFamily="2" charset="2"/>
              <a:buChar char="v"/>
            </a:pPr>
            <a:r>
              <a:rPr lang="es-PA" sz="1600" dirty="0"/>
              <a:t>      vida IA = 100 </a:t>
            </a:r>
          </a:p>
          <a:p>
            <a:pPr algn="just" fontAlgn="base">
              <a:buFont typeface="Wingdings" panose="05000000000000000000" pitchFamily="2" charset="2"/>
              <a:buChar char="v"/>
            </a:pPr>
            <a:r>
              <a:rPr lang="es-PA" sz="1600" dirty="0"/>
              <a:t>      armas jugador = 1, 2, 3 </a:t>
            </a:r>
          </a:p>
          <a:p>
            <a:pPr algn="just" fontAlgn="base">
              <a:buFont typeface="Wingdings" panose="05000000000000000000" pitchFamily="2" charset="2"/>
              <a:buChar char="v"/>
            </a:pPr>
            <a:r>
              <a:rPr lang="es-PA" sz="1600" dirty="0"/>
              <a:t>      armas IA = 1, 2, 3 </a:t>
            </a:r>
          </a:p>
          <a:p>
            <a:endParaRPr lang="es-PA" dirty="0"/>
          </a:p>
        </p:txBody>
      </p:sp>
      <p:sp>
        <p:nvSpPr>
          <p:cNvPr id="2" name="Marcador de contenido 1">
            <a:extLst>
              <a:ext uri="{FF2B5EF4-FFF2-40B4-BE49-F238E27FC236}">
                <a16:creationId xmlns:a16="http://schemas.microsoft.com/office/drawing/2014/main" id="{CAC6D35C-5B10-423A-B8CF-ABE261D3FAC4}"/>
              </a:ext>
            </a:extLst>
          </p:cNvPr>
          <p:cNvSpPr>
            <a:spLocks noGrp="1"/>
          </p:cNvSpPr>
          <p:nvPr>
            <p:ph sz="half" idx="2"/>
          </p:nvPr>
        </p:nvSpPr>
        <p:spPr>
          <a:xfrm>
            <a:off x="5554493" y="1790891"/>
            <a:ext cx="6468893" cy="4716913"/>
          </a:xfrm>
        </p:spPr>
        <p:txBody>
          <a:bodyPr vert="horz" lIns="0" tIns="45720" rIns="0" bIns="45720" rtlCol="0" anchor="t">
            <a:normAutofit fontScale="25000" lnSpcReduction="20000"/>
          </a:bodyPr>
          <a:lstStyle/>
          <a:p>
            <a:pPr algn="just" fontAlgn="base"/>
            <a:r>
              <a:rPr lang="es-MX" sz="6400" b="1" dirty="0"/>
              <a:t>Estado Final: </a:t>
            </a:r>
            <a:r>
              <a:rPr lang="es-MX" sz="6400" dirty="0"/>
              <a:t>El estado final debe ser cuando el juego termina, y el juego termina por dos razones : </a:t>
            </a:r>
          </a:p>
          <a:p>
            <a:pPr algn="just" fontAlgn="base">
              <a:buFont typeface="Wingdings" panose="05000000000000000000" pitchFamily="2" charset="2"/>
              <a:buChar char="q"/>
            </a:pPr>
            <a:r>
              <a:rPr lang="es-MX" sz="6400" dirty="0"/>
              <a:t>Cuando la vida de uno de los dos jugadores es menor o igual a cero. </a:t>
            </a:r>
          </a:p>
          <a:p>
            <a:pPr algn="just" fontAlgn="base">
              <a:buFont typeface="Wingdings" panose="05000000000000000000" pitchFamily="2" charset="2"/>
              <a:buChar char="q"/>
            </a:pPr>
            <a:r>
              <a:rPr lang="es-MX" sz="6400" dirty="0"/>
              <a:t>Cuando se acaba la munición de los jugadores. </a:t>
            </a:r>
          </a:p>
          <a:p>
            <a:pPr marL="0" indent="0" algn="just" fontAlgn="base">
              <a:buNone/>
            </a:pPr>
            <a:r>
              <a:rPr lang="es-MX" sz="6400" dirty="0"/>
              <a:t>Un ejemplo de estado final donde gana la IA porque la vida del otro jugador es cero. </a:t>
            </a:r>
          </a:p>
          <a:p>
            <a:pPr algn="just" fontAlgn="base">
              <a:buFont typeface="Wingdings" panose="05000000000000000000" pitchFamily="2" charset="2"/>
              <a:buChar char="v"/>
            </a:pPr>
            <a:r>
              <a:rPr lang="es-MX" sz="6400" dirty="0"/>
              <a:t>      </a:t>
            </a:r>
            <a:r>
              <a:rPr lang="es-MX" sz="6400" dirty="0" err="1"/>
              <a:t>pos</a:t>
            </a:r>
            <a:r>
              <a:rPr lang="es-MX" sz="6400" dirty="0"/>
              <a:t> jugador = 1 </a:t>
            </a:r>
          </a:p>
          <a:p>
            <a:pPr algn="just" fontAlgn="base">
              <a:buFont typeface="Wingdings" panose="05000000000000000000" pitchFamily="2" charset="2"/>
              <a:buChar char="v"/>
            </a:pPr>
            <a:r>
              <a:rPr lang="es-MX" sz="6400" dirty="0"/>
              <a:t>      </a:t>
            </a:r>
            <a:r>
              <a:rPr lang="es-MX" sz="6400" dirty="0" err="1"/>
              <a:t>pos</a:t>
            </a:r>
            <a:r>
              <a:rPr lang="es-MX" sz="6400" dirty="0"/>
              <a:t> IA = 2 </a:t>
            </a:r>
          </a:p>
          <a:p>
            <a:pPr algn="just" fontAlgn="base">
              <a:buFont typeface="Wingdings" panose="05000000000000000000" pitchFamily="2" charset="2"/>
              <a:buChar char="v"/>
            </a:pPr>
            <a:r>
              <a:rPr lang="es-MX" sz="6400" dirty="0"/>
              <a:t>      vida jugador = 0 </a:t>
            </a:r>
          </a:p>
          <a:p>
            <a:pPr algn="just" fontAlgn="base">
              <a:buFont typeface="Wingdings" panose="05000000000000000000" pitchFamily="2" charset="2"/>
              <a:buChar char="v"/>
            </a:pPr>
            <a:r>
              <a:rPr lang="es-MX" sz="6400" dirty="0"/>
              <a:t>      vida IA = 30 </a:t>
            </a:r>
          </a:p>
          <a:p>
            <a:pPr algn="just" fontAlgn="base">
              <a:buFont typeface="Wingdings" panose="05000000000000000000" pitchFamily="2" charset="2"/>
              <a:buChar char="v"/>
            </a:pPr>
            <a:r>
              <a:rPr lang="es-MX" sz="6400" dirty="0"/>
              <a:t>      armas jugador = 0, 1, 0 </a:t>
            </a:r>
          </a:p>
          <a:p>
            <a:pPr algn="just" fontAlgn="base">
              <a:buFont typeface="Wingdings" panose="05000000000000000000" pitchFamily="2" charset="2"/>
              <a:buChar char="v"/>
            </a:pPr>
            <a:r>
              <a:rPr lang="es-MX" sz="6400" dirty="0"/>
              <a:t>      armas IA = 0, 0, 1 </a:t>
            </a:r>
          </a:p>
          <a:p>
            <a:pPr algn="just">
              <a:lnSpc>
                <a:spcPct val="90000"/>
              </a:lnSpc>
            </a:pPr>
            <a:endParaRPr lang="es-MX" sz="1600" dirty="0"/>
          </a:p>
          <a:p>
            <a:pPr algn="just">
              <a:lnSpc>
                <a:spcPct val="90000"/>
              </a:lnSpc>
            </a:pPr>
            <a:r>
              <a:rPr lang="es-MX" sz="1600" dirty="0"/>
              <a:t> </a:t>
            </a:r>
            <a:endParaRPr lang="es-ES" sz="1400" dirty="0"/>
          </a:p>
        </p:txBody>
      </p:sp>
      <p:sp>
        <p:nvSpPr>
          <p:cNvPr id="3" name="Título 2">
            <a:extLst>
              <a:ext uri="{FF2B5EF4-FFF2-40B4-BE49-F238E27FC236}">
                <a16:creationId xmlns:a16="http://schemas.microsoft.com/office/drawing/2014/main" id="{240DDF7C-1718-4B8F-8385-E83EF2DC76E0}"/>
              </a:ext>
            </a:extLst>
          </p:cNvPr>
          <p:cNvSpPr>
            <a:spLocks noGrp="1"/>
          </p:cNvSpPr>
          <p:nvPr>
            <p:ph type="title"/>
          </p:nvPr>
        </p:nvSpPr>
        <p:spPr/>
        <p:txBody>
          <a:bodyPr anchor="ctr">
            <a:normAutofit/>
          </a:bodyPr>
          <a:lstStyle/>
          <a:p>
            <a:r>
              <a:rPr lang="es-PA" dirty="0"/>
              <a:t>Diseño del sistema</a:t>
            </a:r>
            <a:endParaRPr lang="es-ES" dirty="0"/>
          </a:p>
        </p:txBody>
      </p:sp>
    </p:spTree>
    <p:extLst>
      <p:ext uri="{BB962C8B-B14F-4D97-AF65-F5344CB8AC3E}">
        <p14:creationId xmlns:p14="http://schemas.microsoft.com/office/powerpoint/2010/main" val="1181821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C507DB10-FD35-42C5-9822-C496B9A5BC1C}"/>
              </a:ext>
            </a:extLst>
          </p:cNvPr>
          <p:cNvSpPr>
            <a:spLocks noGrp="1"/>
          </p:cNvSpPr>
          <p:nvPr>
            <p:ph sz="half" idx="1"/>
          </p:nvPr>
        </p:nvSpPr>
        <p:spPr>
          <a:xfrm>
            <a:off x="1097280" y="2120900"/>
            <a:ext cx="4639736" cy="3748193"/>
          </a:xfrm>
        </p:spPr>
        <p:txBody>
          <a:bodyPr>
            <a:normAutofit/>
          </a:bodyPr>
          <a:lstStyle/>
          <a:p>
            <a:r>
              <a:rPr lang="es-MX" dirty="0"/>
              <a:t>MiniMax()  : El algoritmo de </a:t>
            </a:r>
            <a:r>
              <a:rPr lang="es-MX" dirty="0" err="1"/>
              <a:t>Minimax</a:t>
            </a:r>
            <a:r>
              <a:rPr lang="es-MX" dirty="0"/>
              <a:t> recorrerá el árbol hasta el fondo hasta encontrar el fin de un estado sin hijos, luego según el turno del jugador escoge el nodo máximo para el jugador MAX o el nodo mínimo para el jugador MIN. </a:t>
            </a:r>
          </a:p>
          <a:p>
            <a:r>
              <a:rPr lang="es-MX" dirty="0"/>
              <a:t>Ejemplo gráfico a la derecha </a:t>
            </a:r>
          </a:p>
          <a:p>
            <a:endParaRPr lang="es-MX" dirty="0"/>
          </a:p>
          <a:p>
            <a:r>
              <a:rPr lang="es-MX" dirty="0"/>
              <a:t> </a:t>
            </a:r>
            <a:endParaRPr lang="es-PA" dirty="0"/>
          </a:p>
        </p:txBody>
      </p:sp>
      <p:pic>
        <p:nvPicPr>
          <p:cNvPr id="2052" name="Picture 4" descr="Imagen que contiene parado, hombre&#10;&#10;Descripción generada automáticamente">
            <a:extLst>
              <a:ext uri="{FF2B5EF4-FFF2-40B4-BE49-F238E27FC236}">
                <a16:creationId xmlns:a16="http://schemas.microsoft.com/office/drawing/2014/main" id="{8E33A3BE-8223-450B-914C-5615994D951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1790892"/>
            <a:ext cx="5069598" cy="3582386"/>
          </a:xfrm>
          <a:prstGeom prst="rect">
            <a:avLst/>
          </a:prstGeom>
          <a:solidFill>
            <a:srgbClr val="FFFFFF"/>
          </a:solidFill>
        </p:spPr>
      </p:pic>
      <p:sp>
        <p:nvSpPr>
          <p:cNvPr id="3" name="Título 2">
            <a:extLst>
              <a:ext uri="{FF2B5EF4-FFF2-40B4-BE49-F238E27FC236}">
                <a16:creationId xmlns:a16="http://schemas.microsoft.com/office/drawing/2014/main" id="{8C9D4FA4-CCE6-4240-A2D3-4EBCC0671B48}"/>
              </a:ext>
            </a:extLst>
          </p:cNvPr>
          <p:cNvSpPr>
            <a:spLocks noGrp="1"/>
          </p:cNvSpPr>
          <p:nvPr>
            <p:ph type="title"/>
          </p:nvPr>
        </p:nvSpPr>
        <p:spPr>
          <a:xfrm>
            <a:off x="1097280" y="421817"/>
            <a:ext cx="10058400" cy="1369074"/>
          </a:xfrm>
        </p:spPr>
        <p:txBody>
          <a:bodyPr anchor="ctr">
            <a:normAutofit/>
          </a:bodyPr>
          <a:lstStyle/>
          <a:p>
            <a:r>
              <a:rPr lang="es-PA" dirty="0"/>
              <a:t>Técnica </a:t>
            </a:r>
            <a:r>
              <a:rPr lang="es-PA" dirty="0" err="1"/>
              <a:t>Minimax</a:t>
            </a:r>
            <a:endParaRPr lang="es-PA" dirty="0"/>
          </a:p>
        </p:txBody>
      </p:sp>
      <p:sp>
        <p:nvSpPr>
          <p:cNvPr id="5" name="Flecha: a la derecha 4">
            <a:extLst>
              <a:ext uri="{FF2B5EF4-FFF2-40B4-BE49-F238E27FC236}">
                <a16:creationId xmlns:a16="http://schemas.microsoft.com/office/drawing/2014/main" id="{705955D0-34B5-4292-863E-10D7328723AB}"/>
              </a:ext>
            </a:extLst>
          </p:cNvPr>
          <p:cNvSpPr/>
          <p:nvPr/>
        </p:nvSpPr>
        <p:spPr>
          <a:xfrm>
            <a:off x="2743200" y="513096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Tree>
    <p:extLst>
      <p:ext uri="{BB962C8B-B14F-4D97-AF65-F5344CB8AC3E}">
        <p14:creationId xmlns:p14="http://schemas.microsoft.com/office/powerpoint/2010/main" val="3784268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C507DB10-FD35-42C5-9822-C496B9A5BC1C}"/>
              </a:ext>
            </a:extLst>
          </p:cNvPr>
          <p:cNvSpPr>
            <a:spLocks noGrp="1"/>
          </p:cNvSpPr>
          <p:nvPr>
            <p:ph sz="half" idx="1"/>
          </p:nvPr>
        </p:nvSpPr>
        <p:spPr>
          <a:xfrm>
            <a:off x="6216033" y="1641040"/>
            <a:ext cx="5529763" cy="4511835"/>
          </a:xfrm>
        </p:spPr>
        <p:txBody>
          <a:bodyPr>
            <a:normAutofit fontScale="25000" lnSpcReduction="20000"/>
          </a:bodyPr>
          <a:lstStyle/>
          <a:p>
            <a:pPr algn="just"/>
            <a:r>
              <a:rPr lang="es-MX" sz="8000" dirty="0" err="1"/>
              <a:t>Alfabeta</a:t>
            </a:r>
            <a:r>
              <a:rPr lang="es-MX" sz="8000" dirty="0"/>
              <a:t>(): En este algoritmo cada nodo se marca con dos etiquetas, alfa y beta. Alfa contendrá el mejor valor contenido por la función de evaluación en cualquiera de los descendientes de ese nodo para el jugador MAX, que es la IA.  </a:t>
            </a:r>
          </a:p>
          <a:p>
            <a:pPr algn="just"/>
            <a:r>
              <a:rPr lang="es-MX" sz="8000" dirty="0"/>
              <a:t>Beta contiene el peor valor obtenido por la función de evaluación para todos los descendientes del jugador MIN, que es el humano. </a:t>
            </a:r>
          </a:p>
          <a:p>
            <a:pPr algn="just"/>
            <a:r>
              <a:rPr lang="es-MX" sz="8000" dirty="0"/>
              <a:t>Siempre que se encuentre un nodo en el que alfa es mayor o igual a beta se podrá obviar esa rama del árbol. </a:t>
            </a:r>
          </a:p>
          <a:p>
            <a:pPr algn="just"/>
            <a:r>
              <a:rPr lang="es-MX" sz="8000" dirty="0"/>
              <a:t>Ejemplo gráfico. </a:t>
            </a:r>
          </a:p>
          <a:p>
            <a:endParaRPr lang="es-MX" sz="2900" dirty="0"/>
          </a:p>
          <a:p>
            <a:endParaRPr lang="es-MX" dirty="0"/>
          </a:p>
          <a:p>
            <a:r>
              <a:rPr lang="es-MX" dirty="0"/>
              <a:t> </a:t>
            </a:r>
            <a:endParaRPr lang="es-PA" dirty="0"/>
          </a:p>
        </p:txBody>
      </p:sp>
      <p:sp>
        <p:nvSpPr>
          <p:cNvPr id="3" name="Título 2">
            <a:extLst>
              <a:ext uri="{FF2B5EF4-FFF2-40B4-BE49-F238E27FC236}">
                <a16:creationId xmlns:a16="http://schemas.microsoft.com/office/drawing/2014/main" id="{8C9D4FA4-CCE6-4240-A2D3-4EBCC0671B48}"/>
              </a:ext>
            </a:extLst>
          </p:cNvPr>
          <p:cNvSpPr>
            <a:spLocks noGrp="1"/>
          </p:cNvSpPr>
          <p:nvPr>
            <p:ph type="title"/>
          </p:nvPr>
        </p:nvSpPr>
        <p:spPr>
          <a:xfrm>
            <a:off x="1097280" y="421817"/>
            <a:ext cx="10058400" cy="1369074"/>
          </a:xfrm>
        </p:spPr>
        <p:txBody>
          <a:bodyPr anchor="ctr">
            <a:normAutofit/>
          </a:bodyPr>
          <a:lstStyle/>
          <a:p>
            <a:r>
              <a:rPr lang="es-PA" dirty="0"/>
              <a:t>Técnica Alfa-Beta</a:t>
            </a:r>
          </a:p>
        </p:txBody>
      </p:sp>
      <p:sp>
        <p:nvSpPr>
          <p:cNvPr id="5" name="Flecha: a la derecha 4">
            <a:extLst>
              <a:ext uri="{FF2B5EF4-FFF2-40B4-BE49-F238E27FC236}">
                <a16:creationId xmlns:a16="http://schemas.microsoft.com/office/drawing/2014/main" id="{705955D0-34B5-4292-863E-10D7328723AB}"/>
              </a:ext>
            </a:extLst>
          </p:cNvPr>
          <p:cNvSpPr/>
          <p:nvPr/>
        </p:nvSpPr>
        <p:spPr>
          <a:xfrm rot="12922011">
            <a:off x="4950795" y="51618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pic>
        <p:nvPicPr>
          <p:cNvPr id="3074" name="Picture 2">
            <a:extLst>
              <a:ext uri="{FF2B5EF4-FFF2-40B4-BE49-F238E27FC236}">
                <a16:creationId xmlns:a16="http://schemas.microsoft.com/office/drawing/2014/main" id="{00F49887-81A8-47DE-9DE6-823808041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455" y="1412996"/>
            <a:ext cx="5051045" cy="3545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092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40DDF7C-1718-4B8F-8385-E83EF2DC76E0}"/>
              </a:ext>
            </a:extLst>
          </p:cNvPr>
          <p:cNvSpPr>
            <a:spLocks noGrp="1"/>
          </p:cNvSpPr>
          <p:nvPr>
            <p:ph type="title"/>
          </p:nvPr>
        </p:nvSpPr>
        <p:spPr>
          <a:xfrm>
            <a:off x="1097280" y="421817"/>
            <a:ext cx="10058400" cy="1369074"/>
          </a:xfrm>
        </p:spPr>
        <p:txBody>
          <a:bodyPr anchor="ctr">
            <a:normAutofit/>
          </a:bodyPr>
          <a:lstStyle/>
          <a:p>
            <a:r>
              <a:rPr lang="es-ES" b="1" dirty="0"/>
              <a:t>Implementación y pruebas</a:t>
            </a:r>
            <a:endParaRPr lang="es-ES" dirty="0"/>
          </a:p>
        </p:txBody>
      </p:sp>
      <p:pic>
        <p:nvPicPr>
          <p:cNvPr id="4098" name="Picture 2">
            <a:extLst>
              <a:ext uri="{FF2B5EF4-FFF2-40B4-BE49-F238E27FC236}">
                <a16:creationId xmlns:a16="http://schemas.microsoft.com/office/drawing/2014/main" id="{087E9758-698E-4F3F-BD6B-F49A4AEE21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896" y="1663429"/>
            <a:ext cx="5603734" cy="42704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B125F3D-ADA0-4B13-B224-742E25A8A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939" y="1663429"/>
            <a:ext cx="5878448" cy="4270441"/>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28FDA1A5-ADE1-4359-A68D-C27C202699E1}"/>
              </a:ext>
            </a:extLst>
          </p:cNvPr>
          <p:cNvSpPr txBox="1"/>
          <p:nvPr/>
        </p:nvSpPr>
        <p:spPr>
          <a:xfrm>
            <a:off x="1097280" y="6066851"/>
            <a:ext cx="3906175" cy="369332"/>
          </a:xfrm>
          <a:prstGeom prst="rect">
            <a:avLst/>
          </a:prstGeom>
          <a:noFill/>
        </p:spPr>
        <p:txBody>
          <a:bodyPr wrap="square" rtlCol="0">
            <a:spAutoFit/>
          </a:bodyPr>
          <a:lstStyle/>
          <a:p>
            <a:pPr algn="ctr"/>
            <a:r>
              <a:rPr lang="es-PA" dirty="0"/>
              <a:t>Método </a:t>
            </a:r>
            <a:r>
              <a:rPr lang="es-PA" dirty="0" err="1"/>
              <a:t>Minimax</a:t>
            </a:r>
            <a:r>
              <a:rPr lang="es-PA" dirty="0"/>
              <a:t>()</a:t>
            </a:r>
          </a:p>
        </p:txBody>
      </p:sp>
      <p:sp>
        <p:nvSpPr>
          <p:cNvPr id="9" name="CuadroTexto 8">
            <a:extLst>
              <a:ext uri="{FF2B5EF4-FFF2-40B4-BE49-F238E27FC236}">
                <a16:creationId xmlns:a16="http://schemas.microsoft.com/office/drawing/2014/main" id="{E913894C-3569-495D-B137-DFA0EB99ABA4}"/>
              </a:ext>
            </a:extLst>
          </p:cNvPr>
          <p:cNvSpPr txBox="1"/>
          <p:nvPr/>
        </p:nvSpPr>
        <p:spPr>
          <a:xfrm>
            <a:off x="6943470" y="6066851"/>
            <a:ext cx="3906175" cy="369332"/>
          </a:xfrm>
          <a:prstGeom prst="rect">
            <a:avLst/>
          </a:prstGeom>
          <a:noFill/>
        </p:spPr>
        <p:txBody>
          <a:bodyPr wrap="square" rtlCol="0">
            <a:spAutoFit/>
          </a:bodyPr>
          <a:lstStyle/>
          <a:p>
            <a:pPr algn="ctr"/>
            <a:r>
              <a:rPr lang="es-PA" dirty="0"/>
              <a:t>Método </a:t>
            </a:r>
            <a:r>
              <a:rPr lang="es-PA" dirty="0" err="1"/>
              <a:t>alfabeta</a:t>
            </a:r>
            <a:r>
              <a:rPr lang="es-PA" dirty="0"/>
              <a:t>()</a:t>
            </a:r>
          </a:p>
        </p:txBody>
      </p:sp>
    </p:spTree>
    <p:extLst>
      <p:ext uri="{BB962C8B-B14F-4D97-AF65-F5344CB8AC3E}">
        <p14:creationId xmlns:p14="http://schemas.microsoft.com/office/powerpoint/2010/main" val="3087601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0278-9A9A-0F4E-BDCF-6351BE173254}"/>
              </a:ext>
            </a:extLst>
          </p:cNvPr>
          <p:cNvSpPr>
            <a:spLocks noGrp="1"/>
          </p:cNvSpPr>
          <p:nvPr>
            <p:ph type="ctrTitle"/>
          </p:nvPr>
        </p:nvSpPr>
        <p:spPr>
          <a:xfrm>
            <a:off x="1097280" y="2638552"/>
            <a:ext cx="10231120" cy="1310640"/>
          </a:xfrm>
        </p:spPr>
        <p:txBody>
          <a:bodyPr/>
          <a:lstStyle/>
          <a:p>
            <a:r>
              <a:rPr lang="en-US" err="1"/>
              <a:t>Tabla</a:t>
            </a:r>
            <a:r>
              <a:rPr lang="en-US"/>
              <a:t> de </a:t>
            </a:r>
            <a:r>
              <a:rPr lang="en-US" err="1"/>
              <a:t>Contenido</a:t>
            </a:r>
          </a:p>
        </p:txBody>
      </p:sp>
    </p:spTree>
    <p:extLst>
      <p:ext uri="{BB962C8B-B14F-4D97-AF65-F5344CB8AC3E}">
        <p14:creationId xmlns:p14="http://schemas.microsoft.com/office/powerpoint/2010/main" val="3827693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2C068F78-9833-4F51-B0D4-838AF4FD15BD}"/>
              </a:ext>
            </a:extLst>
          </p:cNvPr>
          <p:cNvSpPr>
            <a:spLocks noGrp="1"/>
          </p:cNvSpPr>
          <p:nvPr>
            <p:ph sz="half" idx="1"/>
          </p:nvPr>
        </p:nvSpPr>
        <p:spPr>
          <a:xfrm>
            <a:off x="1097280" y="2120900"/>
            <a:ext cx="4639736" cy="3748193"/>
          </a:xfrm>
        </p:spPr>
        <p:txBody>
          <a:bodyPr>
            <a:normAutofit/>
          </a:bodyPr>
          <a:lstStyle/>
          <a:p>
            <a:pPr algn="just">
              <a:lnSpc>
                <a:spcPct val="90000"/>
              </a:lnSpc>
            </a:pPr>
            <a:r>
              <a:rPr lang="es-MX" sz="1700" dirty="0"/>
              <a:t>Las condiciones que tendrá la interfaz serán: </a:t>
            </a:r>
          </a:p>
          <a:p>
            <a:pPr algn="just">
              <a:lnSpc>
                <a:spcPct val="90000"/>
              </a:lnSpc>
            </a:pPr>
            <a:r>
              <a:rPr lang="es-MX" sz="1700" dirty="0"/>
              <a:t>El usuario debe ingresar el algoritmo y el nivel de dificultad antes de comenzar el juego. Luego el jugador puede realizar un movimiento antes de seleccionar su arma. El movimiento del jugador se hará a través de botones que indican la dirección.</a:t>
            </a:r>
          </a:p>
          <a:p>
            <a:pPr algn="just">
              <a:lnSpc>
                <a:spcPct val="90000"/>
              </a:lnSpc>
            </a:pPr>
            <a:r>
              <a:rPr lang="es-MX" sz="1700" dirty="0"/>
              <a:t>Por último, el inventario será desplegado arriba de cada botón para saber la cantidad de munición disponible por cada arma.</a:t>
            </a:r>
            <a:endParaRPr lang="es-PA" sz="1700" dirty="0"/>
          </a:p>
        </p:txBody>
      </p:sp>
      <p:pic>
        <p:nvPicPr>
          <p:cNvPr id="4" name="Imagen 3">
            <a:extLst>
              <a:ext uri="{FF2B5EF4-FFF2-40B4-BE49-F238E27FC236}">
                <a16:creationId xmlns:a16="http://schemas.microsoft.com/office/drawing/2014/main" id="{60E1094D-E018-4B11-A524-F75C7419581A}"/>
              </a:ext>
            </a:extLst>
          </p:cNvPr>
          <p:cNvPicPr>
            <a:picLocks noChangeAspect="1"/>
          </p:cNvPicPr>
          <p:nvPr/>
        </p:nvPicPr>
        <p:blipFill>
          <a:blip r:embed="rId2"/>
          <a:stretch>
            <a:fillRect/>
          </a:stretch>
        </p:blipFill>
        <p:spPr>
          <a:xfrm>
            <a:off x="6515944" y="1986833"/>
            <a:ext cx="4639736" cy="3549399"/>
          </a:xfrm>
          <a:prstGeom prst="rect">
            <a:avLst/>
          </a:prstGeom>
          <a:noFill/>
        </p:spPr>
      </p:pic>
      <p:sp>
        <p:nvSpPr>
          <p:cNvPr id="3" name="Título 2">
            <a:extLst>
              <a:ext uri="{FF2B5EF4-FFF2-40B4-BE49-F238E27FC236}">
                <a16:creationId xmlns:a16="http://schemas.microsoft.com/office/drawing/2014/main" id="{378C8CD8-1731-46CD-B096-0B0153571572}"/>
              </a:ext>
            </a:extLst>
          </p:cNvPr>
          <p:cNvSpPr>
            <a:spLocks noGrp="1"/>
          </p:cNvSpPr>
          <p:nvPr>
            <p:ph type="title"/>
          </p:nvPr>
        </p:nvSpPr>
        <p:spPr>
          <a:xfrm>
            <a:off x="1097280" y="421817"/>
            <a:ext cx="10058400" cy="1369074"/>
          </a:xfrm>
        </p:spPr>
        <p:txBody>
          <a:bodyPr anchor="ctr">
            <a:normAutofit/>
          </a:bodyPr>
          <a:lstStyle/>
          <a:p>
            <a:r>
              <a:rPr lang="es-ES" b="1" dirty="0"/>
              <a:t>Implementación y pruebas</a:t>
            </a:r>
            <a:endParaRPr lang="es-PA" dirty="0"/>
          </a:p>
        </p:txBody>
      </p:sp>
    </p:spTree>
    <p:extLst>
      <p:ext uri="{BB962C8B-B14F-4D97-AF65-F5344CB8AC3E}">
        <p14:creationId xmlns:p14="http://schemas.microsoft.com/office/powerpoint/2010/main" val="4176883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EBB44F-8DD1-4A55-8092-9733AAF440F0}"/>
              </a:ext>
            </a:extLst>
          </p:cNvPr>
          <p:cNvSpPr>
            <a:spLocks noGrp="1"/>
          </p:cNvSpPr>
          <p:nvPr>
            <p:ph type="title"/>
          </p:nvPr>
        </p:nvSpPr>
        <p:spPr/>
        <p:txBody>
          <a:bodyPr/>
          <a:lstStyle/>
          <a:p>
            <a:r>
              <a:rPr lang="es-PA" dirty="0"/>
              <a:t>Implementación y pruebas</a:t>
            </a:r>
            <a:br>
              <a:rPr lang="es-PA" dirty="0"/>
            </a:br>
            <a:endParaRPr lang="es-PA" dirty="0"/>
          </a:p>
        </p:txBody>
      </p:sp>
      <p:pic>
        <p:nvPicPr>
          <p:cNvPr id="5124" name="Picture 4">
            <a:extLst>
              <a:ext uri="{FF2B5EF4-FFF2-40B4-BE49-F238E27FC236}">
                <a16:creationId xmlns:a16="http://schemas.microsoft.com/office/drawing/2014/main" id="{6799D491-B2C1-4B22-8061-E7B8BD2BE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478" y="1680850"/>
            <a:ext cx="5223887" cy="414474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6621F576-20D4-43D5-95D9-036D61E6F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1631" y="1680850"/>
            <a:ext cx="5544751" cy="4144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138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3E84F2-770C-4E08-9851-F0B9761F2AA7}"/>
              </a:ext>
            </a:extLst>
          </p:cNvPr>
          <p:cNvSpPr>
            <a:spLocks noGrp="1"/>
          </p:cNvSpPr>
          <p:nvPr>
            <p:ph type="title"/>
          </p:nvPr>
        </p:nvSpPr>
        <p:spPr/>
        <p:txBody>
          <a:bodyPr/>
          <a:lstStyle/>
          <a:p>
            <a:r>
              <a:rPr lang="es-ES"/>
              <a:t>Análisis estadístico</a:t>
            </a:r>
          </a:p>
        </p:txBody>
      </p:sp>
      <p:pic>
        <p:nvPicPr>
          <p:cNvPr id="7" name="Marcador de posición de imagen 6" descr="Imagen que contiene reloj&#10;&#10;Descripción generada automáticamente">
            <a:extLst>
              <a:ext uri="{FF2B5EF4-FFF2-40B4-BE49-F238E27FC236}">
                <a16:creationId xmlns:a16="http://schemas.microsoft.com/office/drawing/2014/main" id="{4A222F79-575A-4D59-B16E-22E979B21980}"/>
              </a:ext>
            </a:extLst>
          </p:cNvPr>
          <p:cNvPicPr>
            <a:picLocks noGrp="1" noChangeAspect="1"/>
          </p:cNvPicPr>
          <p:nvPr>
            <p:ph type="pic" sz="quarter" idx="13"/>
          </p:nvPr>
        </p:nvPicPr>
        <p:blipFill>
          <a:blip r:embed="rId2"/>
          <a:srcRect l="18866" r="18866"/>
          <a:stretch>
            <a:fillRect/>
          </a:stretch>
        </p:blipFill>
        <p:spPr/>
      </p:pic>
      <p:graphicFrame>
        <p:nvGraphicFramePr>
          <p:cNvPr id="6" name="Marcador de contenido 5">
            <a:extLst>
              <a:ext uri="{FF2B5EF4-FFF2-40B4-BE49-F238E27FC236}">
                <a16:creationId xmlns:a16="http://schemas.microsoft.com/office/drawing/2014/main" id="{5A2A284A-08AD-48FC-B258-26C03B82B6F3}"/>
              </a:ext>
            </a:extLst>
          </p:cNvPr>
          <p:cNvGraphicFramePr>
            <a:graphicFrameLocks noGrp="1"/>
          </p:cNvGraphicFramePr>
          <p:nvPr>
            <p:ph sz="half" idx="1"/>
            <p:extLst>
              <p:ext uri="{D42A27DB-BD31-4B8C-83A1-F6EECF244321}">
                <p14:modId xmlns:p14="http://schemas.microsoft.com/office/powerpoint/2010/main" val="3066658563"/>
              </p:ext>
            </p:extLst>
          </p:nvPr>
        </p:nvGraphicFramePr>
        <p:xfrm>
          <a:off x="1096963" y="2322513"/>
          <a:ext cx="5751510" cy="822960"/>
        </p:xfrm>
        <a:graphic>
          <a:graphicData uri="http://schemas.openxmlformats.org/drawingml/2006/table">
            <a:tbl>
              <a:tblPr firstRow="1" bandRow="1">
                <a:tableStyleId>{5C22544A-7EE6-4342-B048-85BDC9FD1C3A}</a:tableStyleId>
              </a:tblPr>
              <a:tblGrid>
                <a:gridCol w="1917170">
                  <a:extLst>
                    <a:ext uri="{9D8B030D-6E8A-4147-A177-3AD203B41FA5}">
                      <a16:colId xmlns:a16="http://schemas.microsoft.com/office/drawing/2014/main" val="2688540174"/>
                    </a:ext>
                  </a:extLst>
                </a:gridCol>
                <a:gridCol w="1917170">
                  <a:extLst>
                    <a:ext uri="{9D8B030D-6E8A-4147-A177-3AD203B41FA5}">
                      <a16:colId xmlns:a16="http://schemas.microsoft.com/office/drawing/2014/main" val="774331411"/>
                    </a:ext>
                  </a:extLst>
                </a:gridCol>
                <a:gridCol w="1917170">
                  <a:extLst>
                    <a:ext uri="{9D8B030D-6E8A-4147-A177-3AD203B41FA5}">
                      <a16:colId xmlns:a16="http://schemas.microsoft.com/office/drawing/2014/main" val="2401657000"/>
                    </a:ext>
                  </a:extLst>
                </a:gridCol>
              </a:tblGrid>
              <a:tr h="190500">
                <a:tc gridSpan="3">
                  <a:txBody>
                    <a:bodyPr/>
                    <a:lstStyle/>
                    <a:p>
                      <a:r>
                        <a:rPr lang="es-ES">
                          <a:effectLst/>
                        </a:rPr>
                        <a:t>RESULTADOS</a:t>
                      </a:r>
                      <a:endParaRPr lang="es-ES"/>
                    </a:p>
                  </a:txBody>
                  <a:tcPr marL="0" marR="0" marT="0" marB="0" anchor="ct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424275426"/>
                  </a:ext>
                </a:extLst>
              </a:tr>
              <a:tr h="190500">
                <a:tc>
                  <a:txBody>
                    <a:bodyPr/>
                    <a:lstStyle/>
                    <a:p>
                      <a:r>
                        <a:rPr lang="es-ES">
                          <a:effectLst/>
                        </a:rPr>
                        <a:t>EMPATE</a:t>
                      </a:r>
                    </a:p>
                  </a:txBody>
                  <a:tcPr marL="0" marR="0" marT="0" marB="0" anchor="ctr"/>
                </a:tc>
                <a:tc>
                  <a:txBody>
                    <a:bodyPr/>
                    <a:lstStyle/>
                    <a:p>
                      <a:r>
                        <a:rPr lang="es-ES">
                          <a:effectLst/>
                        </a:rPr>
                        <a:t>MINIMAX</a:t>
                      </a:r>
                    </a:p>
                  </a:txBody>
                  <a:tcPr marL="0" marR="0" marT="0" marB="0" anchor="ctr"/>
                </a:tc>
                <a:tc>
                  <a:txBody>
                    <a:bodyPr/>
                    <a:lstStyle/>
                    <a:p>
                      <a:r>
                        <a:rPr lang="es-ES">
                          <a:effectLst/>
                        </a:rPr>
                        <a:t>ALFABETA</a:t>
                      </a:r>
                    </a:p>
                  </a:txBody>
                  <a:tcPr marL="0" marR="0" marT="0" marB="0" anchor="ctr"/>
                </a:tc>
                <a:extLst>
                  <a:ext uri="{0D108BD9-81ED-4DB2-BD59-A6C34878D82A}">
                    <a16:rowId xmlns:a16="http://schemas.microsoft.com/office/drawing/2014/main" val="4195269757"/>
                  </a:ext>
                </a:extLst>
              </a:tr>
              <a:tr h="190500">
                <a:tc>
                  <a:txBody>
                    <a:bodyPr/>
                    <a:lstStyle/>
                    <a:p>
                      <a:r>
                        <a:rPr lang="es-ES">
                          <a:effectLst/>
                        </a:rPr>
                        <a:t>110</a:t>
                      </a:r>
                    </a:p>
                  </a:txBody>
                  <a:tcPr marL="0" marR="0" marT="0" marB="0" anchor="ctr"/>
                </a:tc>
                <a:tc>
                  <a:txBody>
                    <a:bodyPr/>
                    <a:lstStyle/>
                    <a:p>
                      <a:r>
                        <a:rPr lang="es-ES">
                          <a:effectLst/>
                        </a:rPr>
                        <a:t>61</a:t>
                      </a:r>
                    </a:p>
                  </a:txBody>
                  <a:tcPr marL="0" marR="0" marT="0" marB="0" anchor="ctr"/>
                </a:tc>
                <a:tc>
                  <a:txBody>
                    <a:bodyPr/>
                    <a:lstStyle/>
                    <a:p>
                      <a:r>
                        <a:rPr lang="es-ES">
                          <a:effectLst/>
                        </a:rPr>
                        <a:t>129</a:t>
                      </a:r>
                    </a:p>
                  </a:txBody>
                  <a:tcPr marL="0" marR="0" marT="0" marB="0" anchor="ctr"/>
                </a:tc>
                <a:extLst>
                  <a:ext uri="{0D108BD9-81ED-4DB2-BD59-A6C34878D82A}">
                    <a16:rowId xmlns:a16="http://schemas.microsoft.com/office/drawing/2014/main" val="1564265400"/>
                  </a:ext>
                </a:extLst>
              </a:tr>
            </a:tbl>
          </a:graphicData>
        </a:graphic>
      </p:graphicFrame>
      <p:sp>
        <p:nvSpPr>
          <p:cNvPr id="8" name="CuadroTexto 7">
            <a:extLst>
              <a:ext uri="{FF2B5EF4-FFF2-40B4-BE49-F238E27FC236}">
                <a16:creationId xmlns:a16="http://schemas.microsoft.com/office/drawing/2014/main" id="{832F2C73-81BF-4A39-8BE8-2AA6B8585BBE}"/>
              </a:ext>
            </a:extLst>
          </p:cNvPr>
          <p:cNvSpPr txBox="1"/>
          <p:nvPr/>
        </p:nvSpPr>
        <p:spPr>
          <a:xfrm>
            <a:off x="1015042" y="3430438"/>
            <a:ext cx="5848709"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2000" dirty="0">
                <a:ea typeface="+mn-lt"/>
                <a:cs typeface="+mn-lt"/>
              </a:rPr>
              <a:t>Los datos fueros obtenidos de 300 pruebas de ejecución del programa de las cual se obtuvieron respectivamente el tiempo de ejecución del programa, tiempo de ejecución por turno, estados recorridos y el resultado el juego. Con base en el análisis estadístico concluimos que el algoritmo </a:t>
            </a:r>
            <a:r>
              <a:rPr lang="es-ES" sz="2000" dirty="0" err="1">
                <a:ea typeface="+mn-lt"/>
                <a:cs typeface="+mn-lt"/>
              </a:rPr>
              <a:t>alfabeta</a:t>
            </a:r>
            <a:r>
              <a:rPr lang="es-ES" sz="2000" dirty="0">
                <a:ea typeface="+mn-lt"/>
                <a:cs typeface="+mn-lt"/>
              </a:rPr>
              <a:t> completa la tarea en menos tiempo y gana la mayoría de ellas lo que lo hace el mejor en el juego. </a:t>
            </a:r>
            <a:endParaRPr lang="es-ES" sz="2000" dirty="0">
              <a:ea typeface="Verdana" panose="020B0604030504040204"/>
            </a:endParaRPr>
          </a:p>
        </p:txBody>
      </p:sp>
    </p:spTree>
    <p:extLst>
      <p:ext uri="{BB962C8B-B14F-4D97-AF65-F5344CB8AC3E}">
        <p14:creationId xmlns:p14="http://schemas.microsoft.com/office/powerpoint/2010/main" val="2480997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0313E69E-8FC9-4119-BEDF-4693688829F4}"/>
              </a:ext>
            </a:extLst>
          </p:cNvPr>
          <p:cNvSpPr>
            <a:spLocks noGrp="1"/>
          </p:cNvSpPr>
          <p:nvPr>
            <p:ph type="body" idx="1"/>
          </p:nvPr>
        </p:nvSpPr>
        <p:spPr>
          <a:xfrm>
            <a:off x="1097280" y="2057400"/>
            <a:ext cx="4639736" cy="736282"/>
          </a:xfrm>
        </p:spPr>
        <p:txBody>
          <a:bodyPr>
            <a:normAutofit/>
          </a:bodyPr>
          <a:lstStyle/>
          <a:p>
            <a:r>
              <a:rPr lang="en-US" err="1">
                <a:ea typeface="Verdana"/>
              </a:rPr>
              <a:t>Estados</a:t>
            </a:r>
            <a:r>
              <a:rPr lang="en-US">
                <a:ea typeface="Verdana"/>
              </a:rPr>
              <a:t> </a:t>
            </a:r>
            <a:r>
              <a:rPr lang="en-US" err="1">
                <a:ea typeface="Verdana"/>
              </a:rPr>
              <a:t>recorridos</a:t>
            </a:r>
            <a:r>
              <a:rPr lang="en-US">
                <a:ea typeface="Verdana"/>
              </a:rPr>
              <a:t>:</a:t>
            </a:r>
          </a:p>
        </p:txBody>
      </p:sp>
      <p:pic>
        <p:nvPicPr>
          <p:cNvPr id="5" name="Imagen 5" descr="Captura de pantalla de un celular&#10;&#10;Descripción generada automáticamente">
            <a:extLst>
              <a:ext uri="{FF2B5EF4-FFF2-40B4-BE49-F238E27FC236}">
                <a16:creationId xmlns:a16="http://schemas.microsoft.com/office/drawing/2014/main" id="{6EDC1653-BDBA-464D-B98D-1FCEA89D1041}"/>
              </a:ext>
            </a:extLst>
          </p:cNvPr>
          <p:cNvPicPr>
            <a:picLocks noGrp="1" noChangeAspect="1"/>
          </p:cNvPicPr>
          <p:nvPr>
            <p:ph sz="half" idx="2"/>
          </p:nvPr>
        </p:nvPicPr>
        <p:blipFill>
          <a:blip r:embed="rId2"/>
          <a:stretch>
            <a:fillRect/>
          </a:stretch>
        </p:blipFill>
        <p:spPr>
          <a:xfrm>
            <a:off x="1097280" y="3026673"/>
            <a:ext cx="4639736" cy="2774022"/>
          </a:xfrm>
          <a:noFill/>
        </p:spPr>
      </p:pic>
      <p:sp>
        <p:nvSpPr>
          <p:cNvPr id="8" name="Text Placeholder 3">
            <a:extLst>
              <a:ext uri="{FF2B5EF4-FFF2-40B4-BE49-F238E27FC236}">
                <a16:creationId xmlns:a16="http://schemas.microsoft.com/office/drawing/2014/main" id="{7B75C0B1-3AAA-48A3-BDF1-6C555B62335E}"/>
              </a:ext>
            </a:extLst>
          </p:cNvPr>
          <p:cNvSpPr>
            <a:spLocks noGrp="1"/>
          </p:cNvSpPr>
          <p:nvPr>
            <p:ph type="body" sz="quarter" idx="3"/>
          </p:nvPr>
        </p:nvSpPr>
        <p:spPr>
          <a:xfrm>
            <a:off x="6515944" y="2057400"/>
            <a:ext cx="4639736" cy="736282"/>
          </a:xfrm>
        </p:spPr>
        <p:txBody>
          <a:bodyPr/>
          <a:lstStyle/>
          <a:p>
            <a:r>
              <a:rPr lang="en-US" err="1">
                <a:ea typeface="Verdana"/>
              </a:rPr>
              <a:t>Tiempo</a:t>
            </a:r>
            <a:r>
              <a:rPr lang="en-US">
                <a:ea typeface="Verdana"/>
              </a:rPr>
              <a:t> en </a:t>
            </a:r>
            <a:r>
              <a:rPr lang="en-US" err="1">
                <a:ea typeface="Verdana"/>
              </a:rPr>
              <a:t>recorrido</a:t>
            </a:r>
            <a:endParaRPr lang="en-US" err="1"/>
          </a:p>
        </p:txBody>
      </p:sp>
      <p:pic>
        <p:nvPicPr>
          <p:cNvPr id="6" name="Imagen 8" descr="Captura de pantalla de un celular&#10;&#10;Descripción generada automáticamente">
            <a:extLst>
              <a:ext uri="{FF2B5EF4-FFF2-40B4-BE49-F238E27FC236}">
                <a16:creationId xmlns:a16="http://schemas.microsoft.com/office/drawing/2014/main" id="{5EB805C1-3DBC-48EF-9A8D-97E527E31600}"/>
              </a:ext>
            </a:extLst>
          </p:cNvPr>
          <p:cNvPicPr>
            <a:picLocks noGrp="1" noChangeAspect="1"/>
          </p:cNvPicPr>
          <p:nvPr>
            <p:ph sz="quarter" idx="4"/>
          </p:nvPr>
        </p:nvPicPr>
        <p:blipFill>
          <a:blip r:embed="rId3"/>
          <a:stretch>
            <a:fillRect/>
          </a:stretch>
        </p:blipFill>
        <p:spPr>
          <a:xfrm>
            <a:off x="6652696" y="2958273"/>
            <a:ext cx="4366232" cy="2910821"/>
          </a:xfrm>
        </p:spPr>
      </p:pic>
      <p:sp>
        <p:nvSpPr>
          <p:cNvPr id="16" name="Title 5">
            <a:extLst>
              <a:ext uri="{FF2B5EF4-FFF2-40B4-BE49-F238E27FC236}">
                <a16:creationId xmlns:a16="http://schemas.microsoft.com/office/drawing/2014/main" id="{CC038C26-23C3-47F9-BD9B-A156987251B3}"/>
              </a:ext>
            </a:extLst>
          </p:cNvPr>
          <p:cNvSpPr>
            <a:spLocks noGrp="1"/>
          </p:cNvSpPr>
          <p:nvPr>
            <p:ph type="title"/>
          </p:nvPr>
        </p:nvSpPr>
        <p:spPr>
          <a:xfrm>
            <a:off x="1097280" y="421817"/>
            <a:ext cx="10058400" cy="1369074"/>
          </a:xfrm>
        </p:spPr>
        <p:txBody>
          <a:bodyPr/>
          <a:lstStyle/>
          <a:p>
            <a:r>
              <a:rPr lang="en-US" err="1">
                <a:ea typeface="+mj-lt"/>
                <a:cs typeface="+mj-lt"/>
              </a:rPr>
              <a:t>Análisis</a:t>
            </a:r>
            <a:r>
              <a:rPr lang="en-US">
                <a:ea typeface="+mj-lt"/>
                <a:cs typeface="+mj-lt"/>
              </a:rPr>
              <a:t> de los </a:t>
            </a:r>
            <a:r>
              <a:rPr lang="en-US" err="1">
                <a:ea typeface="+mj-lt"/>
                <a:cs typeface="+mj-lt"/>
              </a:rPr>
              <a:t>datos</a:t>
            </a:r>
            <a:r>
              <a:rPr lang="en-US">
                <a:ea typeface="+mj-lt"/>
                <a:cs typeface="+mj-lt"/>
              </a:rPr>
              <a:t>:</a:t>
            </a:r>
            <a:br>
              <a:rPr lang="en-US">
                <a:ea typeface="+mj-lt"/>
                <a:cs typeface="+mj-lt"/>
              </a:rPr>
            </a:br>
            <a:r>
              <a:rPr lang="en-US"/>
              <a:t>media, </a:t>
            </a:r>
            <a:r>
              <a:rPr lang="en-US" err="1"/>
              <a:t>mediana</a:t>
            </a:r>
            <a:r>
              <a:rPr lang="en-US"/>
              <a:t> y </a:t>
            </a:r>
            <a:r>
              <a:rPr lang="en-US" err="1"/>
              <a:t>moda</a:t>
            </a:r>
            <a:endParaRPr lang="en-US" sz="2000" err="1"/>
          </a:p>
        </p:txBody>
      </p:sp>
    </p:spTree>
    <p:extLst>
      <p:ext uri="{BB962C8B-B14F-4D97-AF65-F5344CB8AC3E}">
        <p14:creationId xmlns:p14="http://schemas.microsoft.com/office/powerpoint/2010/main" val="3679335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C9F615D4-9C67-4770-A586-9A25AE05F15F}"/>
              </a:ext>
            </a:extLst>
          </p:cNvPr>
          <p:cNvSpPr>
            <a:spLocks noGrp="1"/>
          </p:cNvSpPr>
          <p:nvPr>
            <p:ph type="body" idx="1"/>
          </p:nvPr>
        </p:nvSpPr>
        <p:spPr>
          <a:xfrm>
            <a:off x="1097280" y="2057400"/>
            <a:ext cx="4639736" cy="736282"/>
          </a:xfrm>
        </p:spPr>
        <p:txBody>
          <a:bodyPr/>
          <a:lstStyle/>
          <a:p>
            <a:r>
              <a:rPr lang="en-US" err="1">
                <a:ea typeface="Verdana"/>
              </a:rPr>
              <a:t>Estados</a:t>
            </a:r>
            <a:r>
              <a:rPr lang="en-US">
                <a:ea typeface="Verdana"/>
              </a:rPr>
              <a:t> </a:t>
            </a:r>
            <a:r>
              <a:rPr lang="en-US" err="1">
                <a:ea typeface="Verdana"/>
              </a:rPr>
              <a:t>recorridos</a:t>
            </a:r>
            <a:endParaRPr lang="en-US" err="1"/>
          </a:p>
        </p:txBody>
      </p:sp>
      <p:pic>
        <p:nvPicPr>
          <p:cNvPr id="5" name="Imagen 5" descr="Captura de pantalla de un celular&#10;&#10;Descripción generada automáticamente">
            <a:extLst>
              <a:ext uri="{FF2B5EF4-FFF2-40B4-BE49-F238E27FC236}">
                <a16:creationId xmlns:a16="http://schemas.microsoft.com/office/drawing/2014/main" id="{BEE7BDA4-6683-43DC-BB1C-298C62A76122}"/>
              </a:ext>
            </a:extLst>
          </p:cNvPr>
          <p:cNvPicPr>
            <a:picLocks noGrp="1" noChangeAspect="1"/>
          </p:cNvPicPr>
          <p:nvPr>
            <p:ph sz="half" idx="2"/>
          </p:nvPr>
        </p:nvPicPr>
        <p:blipFill>
          <a:blip r:embed="rId2"/>
          <a:stretch>
            <a:fillRect/>
          </a:stretch>
        </p:blipFill>
        <p:spPr>
          <a:xfrm>
            <a:off x="1097280" y="3317547"/>
            <a:ext cx="4639736" cy="2192274"/>
          </a:xfrm>
          <a:noFill/>
        </p:spPr>
      </p:pic>
      <p:sp>
        <p:nvSpPr>
          <p:cNvPr id="12" name="Text Placeholder 3">
            <a:extLst>
              <a:ext uri="{FF2B5EF4-FFF2-40B4-BE49-F238E27FC236}">
                <a16:creationId xmlns:a16="http://schemas.microsoft.com/office/drawing/2014/main" id="{EC23AA79-C4B2-4F9F-AADF-AA9BA974AA10}"/>
              </a:ext>
            </a:extLst>
          </p:cNvPr>
          <p:cNvSpPr>
            <a:spLocks noGrp="1"/>
          </p:cNvSpPr>
          <p:nvPr>
            <p:ph type="body" sz="quarter" idx="3"/>
          </p:nvPr>
        </p:nvSpPr>
        <p:spPr>
          <a:xfrm>
            <a:off x="6515944" y="2057400"/>
            <a:ext cx="4639736" cy="736282"/>
          </a:xfrm>
        </p:spPr>
        <p:txBody>
          <a:bodyPr/>
          <a:lstStyle/>
          <a:p>
            <a:r>
              <a:rPr lang="en-US" err="1">
                <a:ea typeface="Verdana"/>
              </a:rPr>
              <a:t>Tiempo</a:t>
            </a:r>
            <a:r>
              <a:rPr lang="en-US">
                <a:ea typeface="Verdana"/>
              </a:rPr>
              <a:t> de </a:t>
            </a:r>
            <a:r>
              <a:rPr lang="en-US" err="1">
                <a:ea typeface="Verdana"/>
              </a:rPr>
              <a:t>recorrido</a:t>
            </a:r>
            <a:r>
              <a:rPr lang="en-US">
                <a:ea typeface="Verdana"/>
              </a:rPr>
              <a:t> </a:t>
            </a:r>
            <a:endParaRPr lang="en-US"/>
          </a:p>
        </p:txBody>
      </p:sp>
      <p:pic>
        <p:nvPicPr>
          <p:cNvPr id="7" name="Imagen 7" descr="Captura de pantalla de un celular&#10;&#10;Descripción generada automáticamente">
            <a:extLst>
              <a:ext uri="{FF2B5EF4-FFF2-40B4-BE49-F238E27FC236}">
                <a16:creationId xmlns:a16="http://schemas.microsoft.com/office/drawing/2014/main" id="{15DD7540-A2B0-4C33-BA7C-577F7FC7E0BA}"/>
              </a:ext>
            </a:extLst>
          </p:cNvPr>
          <p:cNvPicPr>
            <a:picLocks noGrp="1" noChangeAspect="1"/>
          </p:cNvPicPr>
          <p:nvPr>
            <p:ph sz="quarter" idx="4"/>
          </p:nvPr>
        </p:nvPicPr>
        <p:blipFill>
          <a:blip r:embed="rId3"/>
          <a:stretch>
            <a:fillRect/>
          </a:stretch>
        </p:blipFill>
        <p:spPr>
          <a:xfrm>
            <a:off x="6515944" y="3313942"/>
            <a:ext cx="4639736" cy="2199482"/>
          </a:xfrm>
        </p:spPr>
      </p:pic>
      <p:sp>
        <p:nvSpPr>
          <p:cNvPr id="16" name="Title 5">
            <a:extLst>
              <a:ext uri="{FF2B5EF4-FFF2-40B4-BE49-F238E27FC236}">
                <a16:creationId xmlns:a16="http://schemas.microsoft.com/office/drawing/2014/main" id="{43778E2C-D698-4829-B948-8A7EB41F7B6C}"/>
              </a:ext>
            </a:extLst>
          </p:cNvPr>
          <p:cNvSpPr>
            <a:spLocks noGrp="1"/>
          </p:cNvSpPr>
          <p:nvPr>
            <p:ph type="title"/>
          </p:nvPr>
        </p:nvSpPr>
        <p:spPr>
          <a:xfrm>
            <a:off x="1097280" y="421817"/>
            <a:ext cx="10058400" cy="1369074"/>
          </a:xfrm>
        </p:spPr>
        <p:txBody>
          <a:bodyPr>
            <a:normAutofit fontScale="90000"/>
          </a:bodyPr>
          <a:lstStyle/>
          <a:p>
            <a:r>
              <a:rPr lang="en-US" err="1"/>
              <a:t>Análisis</a:t>
            </a:r>
            <a:r>
              <a:rPr lang="en-US"/>
              <a:t> de la </a:t>
            </a:r>
            <a:r>
              <a:rPr lang="en-US" err="1"/>
              <a:t>confiabilidad</a:t>
            </a:r>
            <a:r>
              <a:rPr lang="en-US"/>
              <a:t> de los </a:t>
            </a:r>
            <a:r>
              <a:rPr lang="en-US" err="1"/>
              <a:t>resultados</a:t>
            </a:r>
            <a:r>
              <a:rPr lang="en-US"/>
              <a:t>:</a:t>
            </a:r>
            <a:br>
              <a:rPr lang="en-US"/>
            </a:br>
            <a:r>
              <a:rPr lang="en-US" err="1"/>
              <a:t>desviacion</a:t>
            </a:r>
            <a:r>
              <a:rPr lang="en-US"/>
              <a:t> </a:t>
            </a:r>
            <a:r>
              <a:rPr lang="en-US" err="1"/>
              <a:t>estandar</a:t>
            </a:r>
            <a:r>
              <a:rPr lang="en-US"/>
              <a:t> y </a:t>
            </a:r>
            <a:r>
              <a:rPr lang="en-US" err="1"/>
              <a:t>varianza</a:t>
            </a:r>
            <a:r>
              <a:rPr lang="en-US"/>
              <a:t> </a:t>
            </a:r>
            <a:endParaRPr lang="es-ES"/>
          </a:p>
        </p:txBody>
      </p:sp>
    </p:spTree>
    <p:extLst>
      <p:ext uri="{BB962C8B-B14F-4D97-AF65-F5344CB8AC3E}">
        <p14:creationId xmlns:p14="http://schemas.microsoft.com/office/powerpoint/2010/main" val="1501924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E6FF4C1-ECEA-4341-8A19-B6752E1A2850}"/>
              </a:ext>
            </a:extLst>
          </p:cNvPr>
          <p:cNvSpPr>
            <a:spLocks noGrp="1"/>
          </p:cNvSpPr>
          <p:nvPr>
            <p:ph idx="1"/>
          </p:nvPr>
        </p:nvSpPr>
        <p:spPr/>
        <p:txBody>
          <a:bodyPr/>
          <a:lstStyle/>
          <a:p>
            <a:pPr algn="just"/>
            <a:r>
              <a:rPr lang="es-PA" dirty="0"/>
              <a:t>En función a las investigaciones y pruebas aquí desarrolladas se obtuvo como resultado que el algoritmo Alfa – Beta es muchísimo mejor que el algoritmo </a:t>
            </a:r>
            <a:r>
              <a:rPr lang="es-PA" dirty="0" err="1"/>
              <a:t>MiniMax</a:t>
            </a:r>
            <a:r>
              <a:rPr lang="es-PA" dirty="0"/>
              <a:t> ya que demora mucho menos en hacer el recorrido en los nodos con lo cual es más efectivo en la toma de decisiones, y también nos sorprendió que sea el que menos dispersión posee.</a:t>
            </a:r>
          </a:p>
          <a:p>
            <a:pPr algn="just"/>
            <a:r>
              <a:rPr lang="es-MX" dirty="0"/>
              <a:t>Es así como podemos concluir que sí se cumplió la Hipótesis planteada, ya que se esperaba que el algoritmo de Alfa – Beta fuera más efectivo que el MiniMax, ya que como se desarrolló previamente, este algoritmo recorre los espacios de una manera mucho más reducida y efectiva que el MiniMax.</a:t>
            </a:r>
            <a:endParaRPr lang="es-PA" dirty="0"/>
          </a:p>
        </p:txBody>
      </p:sp>
      <p:sp>
        <p:nvSpPr>
          <p:cNvPr id="3" name="Título 2">
            <a:extLst>
              <a:ext uri="{FF2B5EF4-FFF2-40B4-BE49-F238E27FC236}">
                <a16:creationId xmlns:a16="http://schemas.microsoft.com/office/drawing/2014/main" id="{6515B749-0192-4F4C-84C8-7D345714E32B}"/>
              </a:ext>
            </a:extLst>
          </p:cNvPr>
          <p:cNvSpPr>
            <a:spLocks noGrp="1"/>
          </p:cNvSpPr>
          <p:nvPr>
            <p:ph type="title"/>
          </p:nvPr>
        </p:nvSpPr>
        <p:spPr/>
        <p:txBody>
          <a:bodyPr/>
          <a:lstStyle/>
          <a:p>
            <a:r>
              <a:rPr lang="es-PA" dirty="0"/>
              <a:t>Conclusiones</a:t>
            </a:r>
          </a:p>
        </p:txBody>
      </p:sp>
    </p:spTree>
    <p:extLst>
      <p:ext uri="{BB962C8B-B14F-4D97-AF65-F5344CB8AC3E}">
        <p14:creationId xmlns:p14="http://schemas.microsoft.com/office/powerpoint/2010/main" val="64714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5F240A06-476D-47FF-91EA-E2680A2C6CB3}"/>
              </a:ext>
            </a:extLst>
          </p:cNvPr>
          <p:cNvSpPr>
            <a:spLocks noGrp="1"/>
          </p:cNvSpPr>
          <p:nvPr/>
        </p:nvSpPr>
        <p:spPr>
          <a:xfrm>
            <a:off x="4555064" y="1714500"/>
            <a:ext cx="7443896" cy="4642274"/>
          </a:xfrm>
          <a:prstGeom prst="rect">
            <a:avLst/>
          </a:prstGeom>
        </p:spPr>
        <p:txBody>
          <a:bodyPr vert="horz" lIns="0" tIns="45720" rIns="0" bIns="45720" rtlCol="0" anchor="t">
            <a:no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lgn="just">
              <a:lnSpc>
                <a:spcPct val="90000"/>
              </a:lnSpc>
              <a:buFont typeface="Calibri" panose="020F0502020204030204" pitchFamily="34" charset="0"/>
              <a:buChar char="•"/>
            </a:pPr>
            <a:r>
              <a:rPr lang="en-US" sz="1800" dirty="0" err="1">
                <a:solidFill>
                  <a:schemeClr val="tx1">
                    <a:lumMod val="75000"/>
                    <a:lumOff val="25000"/>
                  </a:schemeClr>
                </a:solidFill>
              </a:rPr>
              <a:t>Resumen</a:t>
            </a:r>
            <a:r>
              <a:rPr lang="en-US" sz="1800" dirty="0">
                <a:solidFill>
                  <a:schemeClr val="tx1">
                    <a:lumMod val="75000"/>
                    <a:lumOff val="25000"/>
                  </a:schemeClr>
                </a:solidFill>
              </a:rPr>
              <a:t> y palabras claves</a:t>
            </a:r>
            <a:endParaRPr lang="en-US" sz="1800" dirty="0">
              <a:solidFill>
                <a:schemeClr val="tx1">
                  <a:lumMod val="75000"/>
                  <a:lumOff val="25000"/>
                </a:schemeClr>
              </a:solidFill>
              <a:ea typeface="Verdana"/>
            </a:endParaRPr>
          </a:p>
          <a:p>
            <a:pPr marL="342900" indent="-342900" algn="just">
              <a:lnSpc>
                <a:spcPct val="90000"/>
              </a:lnSpc>
              <a:buFont typeface="Calibri" panose="020F0502020204030204" pitchFamily="34" charset="0"/>
              <a:buChar char="•"/>
            </a:pPr>
            <a:r>
              <a:rPr lang="es-PA" sz="1800" dirty="0">
                <a:solidFill>
                  <a:schemeClr val="tx1">
                    <a:lumMod val="75000"/>
                    <a:lumOff val="25000"/>
                  </a:schemeClr>
                </a:solidFill>
              </a:rPr>
              <a:t>Introducción</a:t>
            </a:r>
            <a:endParaRPr lang="es-PA" sz="1800" dirty="0">
              <a:solidFill>
                <a:schemeClr val="tx1">
                  <a:lumMod val="75000"/>
                  <a:lumOff val="25000"/>
                </a:schemeClr>
              </a:solidFill>
              <a:ea typeface="Verdana"/>
            </a:endParaRPr>
          </a:p>
          <a:p>
            <a:pPr marL="342900" indent="-342900" algn="just">
              <a:lnSpc>
                <a:spcPct val="90000"/>
              </a:lnSpc>
              <a:buFont typeface="Calibri" panose="020F0502020204030204" pitchFamily="34" charset="0"/>
              <a:buChar char="•"/>
            </a:pPr>
            <a:r>
              <a:rPr lang="en-US" sz="1800" dirty="0" err="1">
                <a:solidFill>
                  <a:schemeClr val="tx1">
                    <a:lumMod val="75000"/>
                    <a:lumOff val="25000"/>
                  </a:schemeClr>
                </a:solidFill>
              </a:rPr>
              <a:t>Dominio</a:t>
            </a:r>
            <a:r>
              <a:rPr lang="en-US" sz="1800" dirty="0">
                <a:solidFill>
                  <a:schemeClr val="tx1">
                    <a:lumMod val="75000"/>
                    <a:lumOff val="25000"/>
                  </a:schemeClr>
                </a:solidFill>
              </a:rPr>
              <a:t> </a:t>
            </a:r>
            <a:r>
              <a:rPr lang="en-US" sz="1800" dirty="0" err="1">
                <a:solidFill>
                  <a:schemeClr val="tx1">
                    <a:lumMod val="75000"/>
                    <a:lumOff val="25000"/>
                  </a:schemeClr>
                </a:solidFill>
              </a:rPr>
              <a:t>seleccionado</a:t>
            </a:r>
            <a:r>
              <a:rPr lang="en-US" sz="1800" dirty="0">
                <a:solidFill>
                  <a:schemeClr val="tx1">
                    <a:lumMod val="75000"/>
                    <a:lumOff val="25000"/>
                  </a:schemeClr>
                </a:solidFill>
              </a:rPr>
              <a:t> </a:t>
            </a:r>
            <a:r>
              <a:rPr lang="en-US" sz="1800" dirty="0" err="1">
                <a:solidFill>
                  <a:schemeClr val="tx1">
                    <a:lumMod val="75000"/>
                    <a:lumOff val="25000"/>
                  </a:schemeClr>
                </a:solidFill>
              </a:rPr>
              <a:t>en</a:t>
            </a:r>
            <a:r>
              <a:rPr lang="en-US" sz="1800" dirty="0">
                <a:solidFill>
                  <a:schemeClr val="tx1">
                    <a:lumMod val="75000"/>
                    <a:lumOff val="25000"/>
                  </a:schemeClr>
                </a:solidFill>
              </a:rPr>
              <a:t> la </a:t>
            </a:r>
            <a:r>
              <a:rPr lang="en-US" sz="1800" dirty="0" err="1">
                <a:solidFill>
                  <a:schemeClr val="tx1">
                    <a:lumMod val="75000"/>
                    <a:lumOff val="25000"/>
                  </a:schemeClr>
                </a:solidFill>
              </a:rPr>
              <a:t>monografía</a:t>
            </a:r>
            <a:endParaRPr lang="en-US" sz="1800" dirty="0">
              <a:solidFill>
                <a:schemeClr val="tx1">
                  <a:lumMod val="75000"/>
                  <a:lumOff val="25000"/>
                </a:schemeClr>
              </a:solidFill>
              <a:ea typeface="Verdana"/>
            </a:endParaRPr>
          </a:p>
          <a:p>
            <a:pPr marL="342900" indent="-342900" algn="just">
              <a:lnSpc>
                <a:spcPct val="90000"/>
              </a:lnSpc>
              <a:buFont typeface="Calibri" panose="020F0502020204030204" pitchFamily="34" charset="0"/>
              <a:buChar char="•"/>
            </a:pPr>
            <a:r>
              <a:rPr lang="en-US" sz="1800" dirty="0" err="1">
                <a:solidFill>
                  <a:schemeClr val="tx1">
                    <a:lumMod val="75000"/>
                    <a:lumOff val="25000"/>
                  </a:schemeClr>
                </a:solidFill>
              </a:rPr>
              <a:t>Dominio</a:t>
            </a:r>
            <a:r>
              <a:rPr lang="en-US" sz="1800" dirty="0">
                <a:solidFill>
                  <a:schemeClr val="tx1">
                    <a:lumMod val="75000"/>
                    <a:lumOff val="25000"/>
                  </a:schemeClr>
                </a:solidFill>
              </a:rPr>
              <a:t> </a:t>
            </a:r>
            <a:r>
              <a:rPr lang="en-US" sz="1800" dirty="0" err="1">
                <a:solidFill>
                  <a:schemeClr val="tx1">
                    <a:lumMod val="75000"/>
                    <a:lumOff val="25000"/>
                  </a:schemeClr>
                </a:solidFill>
              </a:rPr>
              <a:t>seleccionado</a:t>
            </a:r>
            <a:r>
              <a:rPr lang="en-US" sz="1800" dirty="0">
                <a:solidFill>
                  <a:schemeClr val="tx1">
                    <a:lumMod val="75000"/>
                    <a:lumOff val="25000"/>
                  </a:schemeClr>
                </a:solidFill>
              </a:rPr>
              <a:t> de la </a:t>
            </a:r>
            <a:r>
              <a:rPr lang="en-US" sz="1800" dirty="0" err="1">
                <a:solidFill>
                  <a:schemeClr val="tx1">
                    <a:lumMod val="75000"/>
                    <a:lumOff val="25000"/>
                  </a:schemeClr>
                </a:solidFill>
              </a:rPr>
              <a:t>asignatura</a:t>
            </a:r>
            <a:endParaRPr lang="en-US" sz="1800" dirty="0">
              <a:solidFill>
                <a:schemeClr val="tx1">
                  <a:lumMod val="75000"/>
                  <a:lumOff val="25000"/>
                </a:schemeClr>
              </a:solidFill>
              <a:ea typeface="Verdana"/>
            </a:endParaRPr>
          </a:p>
          <a:p>
            <a:pPr marL="342900" indent="-342900" algn="just">
              <a:lnSpc>
                <a:spcPct val="90000"/>
              </a:lnSpc>
              <a:buFont typeface="Calibri" panose="020F0502020204030204" pitchFamily="34" charset="0"/>
              <a:buChar char="•"/>
            </a:pPr>
            <a:r>
              <a:rPr lang="en-US" sz="1800" dirty="0">
                <a:solidFill>
                  <a:schemeClr val="tx1">
                    <a:lumMod val="75000"/>
                    <a:lumOff val="25000"/>
                  </a:schemeClr>
                </a:solidFill>
              </a:rPr>
              <a:t>Desarrollo del </a:t>
            </a:r>
            <a:r>
              <a:rPr lang="en-US" sz="1800" dirty="0" err="1">
                <a:solidFill>
                  <a:schemeClr val="tx1">
                    <a:lumMod val="75000"/>
                    <a:lumOff val="25000"/>
                  </a:schemeClr>
                </a:solidFill>
              </a:rPr>
              <a:t>prototipo</a:t>
            </a:r>
            <a:endParaRPr lang="en-US" sz="1800" dirty="0">
              <a:solidFill>
                <a:schemeClr val="tx1">
                  <a:lumMod val="75000"/>
                  <a:lumOff val="25000"/>
                </a:schemeClr>
              </a:solidFill>
              <a:ea typeface="Verdana"/>
            </a:endParaRPr>
          </a:p>
          <a:p>
            <a:pPr algn="just">
              <a:lnSpc>
                <a:spcPct val="90000"/>
              </a:lnSpc>
            </a:pPr>
            <a:r>
              <a:rPr lang="en-US" sz="1800" dirty="0">
                <a:solidFill>
                  <a:schemeClr val="tx1">
                    <a:lumMod val="75000"/>
                    <a:lumOff val="25000"/>
                  </a:schemeClr>
                </a:solidFill>
              </a:rPr>
              <a:t>    1- </a:t>
            </a:r>
            <a:r>
              <a:rPr lang="en-US" sz="1800" dirty="0" err="1">
                <a:solidFill>
                  <a:schemeClr val="tx1">
                    <a:lumMod val="75000"/>
                    <a:lumOff val="25000"/>
                  </a:schemeClr>
                </a:solidFill>
              </a:rPr>
              <a:t>Análisis</a:t>
            </a:r>
            <a:r>
              <a:rPr lang="en-US" sz="1800" dirty="0">
                <a:solidFill>
                  <a:schemeClr val="tx1">
                    <a:lumMod val="75000"/>
                    <a:lumOff val="25000"/>
                  </a:schemeClr>
                </a:solidFill>
              </a:rPr>
              <a:t> de </a:t>
            </a:r>
            <a:r>
              <a:rPr lang="en-US" sz="1800" dirty="0" err="1">
                <a:solidFill>
                  <a:schemeClr val="tx1">
                    <a:lumMod val="75000"/>
                    <a:lumOff val="25000"/>
                  </a:schemeClr>
                </a:solidFill>
              </a:rPr>
              <a:t>requerimientos</a:t>
            </a:r>
            <a:endParaRPr lang="en-US" sz="1800" dirty="0">
              <a:solidFill>
                <a:schemeClr val="tx1">
                  <a:lumMod val="75000"/>
                  <a:lumOff val="25000"/>
                </a:schemeClr>
              </a:solidFill>
              <a:ea typeface="Verdana"/>
            </a:endParaRPr>
          </a:p>
          <a:p>
            <a:pPr algn="just">
              <a:lnSpc>
                <a:spcPct val="90000"/>
              </a:lnSpc>
            </a:pPr>
            <a:r>
              <a:rPr lang="en-US" sz="1800" dirty="0">
                <a:solidFill>
                  <a:schemeClr val="tx1">
                    <a:lumMod val="75000"/>
                    <a:lumOff val="25000"/>
                  </a:schemeClr>
                </a:solidFill>
              </a:rPr>
              <a:t>    2- </a:t>
            </a:r>
            <a:r>
              <a:rPr lang="en-US" sz="1800" dirty="0" err="1">
                <a:solidFill>
                  <a:schemeClr val="tx1">
                    <a:lumMod val="75000"/>
                    <a:lumOff val="25000"/>
                  </a:schemeClr>
                </a:solidFill>
              </a:rPr>
              <a:t>Diseño</a:t>
            </a:r>
            <a:r>
              <a:rPr lang="en-US" sz="1800" dirty="0">
                <a:solidFill>
                  <a:schemeClr val="tx1">
                    <a:lumMod val="75000"/>
                    <a:lumOff val="25000"/>
                  </a:schemeClr>
                </a:solidFill>
              </a:rPr>
              <a:t> del </a:t>
            </a:r>
            <a:r>
              <a:rPr lang="en-US" sz="1800" dirty="0" err="1">
                <a:solidFill>
                  <a:schemeClr val="tx1">
                    <a:lumMod val="75000"/>
                    <a:lumOff val="25000"/>
                  </a:schemeClr>
                </a:solidFill>
              </a:rPr>
              <a:t>sistema</a:t>
            </a:r>
            <a:endParaRPr lang="en-US" sz="1800" dirty="0">
              <a:solidFill>
                <a:schemeClr val="tx1">
                  <a:lumMod val="75000"/>
                  <a:lumOff val="25000"/>
                </a:schemeClr>
              </a:solidFill>
              <a:ea typeface="Verdana"/>
            </a:endParaRPr>
          </a:p>
          <a:p>
            <a:pPr algn="just">
              <a:lnSpc>
                <a:spcPct val="90000"/>
              </a:lnSpc>
            </a:pPr>
            <a:r>
              <a:rPr lang="en-US" sz="1800" dirty="0">
                <a:solidFill>
                  <a:schemeClr val="tx1">
                    <a:lumMod val="75000"/>
                    <a:lumOff val="25000"/>
                  </a:schemeClr>
                </a:solidFill>
              </a:rPr>
              <a:t>    3- </a:t>
            </a:r>
            <a:r>
              <a:rPr lang="en-US" sz="1800" dirty="0" err="1">
                <a:solidFill>
                  <a:schemeClr val="tx1">
                    <a:lumMod val="75000"/>
                    <a:lumOff val="25000"/>
                  </a:schemeClr>
                </a:solidFill>
              </a:rPr>
              <a:t>Implementación</a:t>
            </a:r>
            <a:r>
              <a:rPr lang="en-US" sz="1800" dirty="0">
                <a:solidFill>
                  <a:schemeClr val="tx1">
                    <a:lumMod val="75000"/>
                    <a:lumOff val="25000"/>
                  </a:schemeClr>
                </a:solidFill>
              </a:rPr>
              <a:t> y </a:t>
            </a:r>
            <a:r>
              <a:rPr lang="en-US" sz="1800" dirty="0" err="1">
                <a:solidFill>
                  <a:schemeClr val="tx1">
                    <a:lumMod val="75000"/>
                    <a:lumOff val="25000"/>
                  </a:schemeClr>
                </a:solidFill>
              </a:rPr>
              <a:t>pruebas</a:t>
            </a:r>
            <a:endParaRPr lang="en-US" sz="1800" dirty="0">
              <a:solidFill>
                <a:schemeClr val="tx1">
                  <a:lumMod val="75000"/>
                  <a:lumOff val="25000"/>
                </a:schemeClr>
              </a:solidFill>
              <a:ea typeface="Verdana"/>
            </a:endParaRPr>
          </a:p>
          <a:p>
            <a:pPr algn="just">
              <a:lnSpc>
                <a:spcPct val="90000"/>
              </a:lnSpc>
            </a:pPr>
            <a:r>
              <a:rPr lang="en-US" sz="1800" dirty="0">
                <a:solidFill>
                  <a:schemeClr val="tx1">
                    <a:lumMod val="75000"/>
                    <a:lumOff val="25000"/>
                  </a:schemeClr>
                </a:solidFill>
              </a:rPr>
              <a:t>    4- </a:t>
            </a:r>
            <a:r>
              <a:rPr lang="en-US" sz="1800" dirty="0" err="1">
                <a:solidFill>
                  <a:schemeClr val="tx1">
                    <a:lumMod val="75000"/>
                    <a:lumOff val="25000"/>
                  </a:schemeClr>
                </a:solidFill>
              </a:rPr>
              <a:t>Resultados</a:t>
            </a:r>
            <a:endParaRPr lang="en-US" sz="1800" dirty="0">
              <a:solidFill>
                <a:schemeClr val="tx1">
                  <a:lumMod val="75000"/>
                  <a:lumOff val="25000"/>
                </a:schemeClr>
              </a:solidFill>
              <a:ea typeface="Verdana"/>
            </a:endParaRPr>
          </a:p>
          <a:p>
            <a:pPr marL="342900" indent="-342900" algn="just">
              <a:lnSpc>
                <a:spcPct val="90000"/>
              </a:lnSpc>
              <a:buFont typeface="Calibri" panose="020F0502020204030204" pitchFamily="34" charset="0"/>
              <a:buChar char="•"/>
            </a:pPr>
            <a:r>
              <a:rPr lang="en-US" sz="1800" dirty="0" err="1">
                <a:solidFill>
                  <a:schemeClr val="tx1">
                    <a:lumMod val="75000"/>
                    <a:lumOff val="25000"/>
                  </a:schemeClr>
                </a:solidFill>
              </a:rPr>
              <a:t>Análisis</a:t>
            </a:r>
            <a:r>
              <a:rPr lang="en-US" sz="1800" dirty="0">
                <a:solidFill>
                  <a:schemeClr val="tx1">
                    <a:lumMod val="75000"/>
                    <a:lumOff val="25000"/>
                  </a:schemeClr>
                </a:solidFill>
              </a:rPr>
              <a:t> de </a:t>
            </a:r>
            <a:r>
              <a:rPr lang="en-US" sz="1800" dirty="0" err="1">
                <a:solidFill>
                  <a:schemeClr val="tx1">
                    <a:lumMod val="75000"/>
                    <a:lumOff val="25000"/>
                  </a:schemeClr>
                </a:solidFill>
              </a:rPr>
              <a:t>Resultados</a:t>
            </a:r>
            <a:endParaRPr lang="en-US" sz="1800" dirty="0">
              <a:solidFill>
                <a:schemeClr val="tx1">
                  <a:lumMod val="75000"/>
                  <a:lumOff val="25000"/>
                </a:schemeClr>
              </a:solidFill>
              <a:ea typeface="Verdana"/>
            </a:endParaRPr>
          </a:p>
          <a:p>
            <a:pPr marL="342900" indent="-342900" algn="just">
              <a:lnSpc>
                <a:spcPct val="90000"/>
              </a:lnSpc>
              <a:buFont typeface="Calibri" panose="020F0502020204030204" pitchFamily="34" charset="0"/>
              <a:buChar char="•"/>
            </a:pPr>
            <a:r>
              <a:rPr lang="en-US" sz="1800" dirty="0" err="1">
                <a:solidFill>
                  <a:schemeClr val="tx1">
                    <a:lumMod val="75000"/>
                    <a:lumOff val="25000"/>
                  </a:schemeClr>
                </a:solidFill>
              </a:rPr>
              <a:t>Conclusiones</a:t>
            </a:r>
            <a:endParaRPr lang="en-US" sz="1800" dirty="0">
              <a:solidFill>
                <a:schemeClr val="tx1">
                  <a:lumMod val="75000"/>
                  <a:lumOff val="25000"/>
                </a:schemeClr>
              </a:solidFill>
              <a:ea typeface="Verdana"/>
            </a:endParaRPr>
          </a:p>
          <a:p>
            <a:pPr>
              <a:lnSpc>
                <a:spcPct val="90000"/>
              </a:lnSpc>
            </a:pPr>
            <a:endParaRPr lang="en-US" sz="1100" dirty="0">
              <a:solidFill>
                <a:schemeClr val="tx1">
                  <a:lumMod val="75000"/>
                  <a:lumOff val="25000"/>
                </a:schemeClr>
              </a:solidFill>
            </a:endParaRPr>
          </a:p>
        </p:txBody>
      </p:sp>
      <p:sp>
        <p:nvSpPr>
          <p:cNvPr id="3" name="Título 2">
            <a:extLst>
              <a:ext uri="{FF2B5EF4-FFF2-40B4-BE49-F238E27FC236}">
                <a16:creationId xmlns:a16="http://schemas.microsoft.com/office/drawing/2014/main" id="{A8632358-E90E-4374-BFC4-F899C8261E66}"/>
              </a:ext>
            </a:extLst>
          </p:cNvPr>
          <p:cNvSpPr>
            <a:spLocks noGrp="1"/>
          </p:cNvSpPr>
          <p:nvPr>
            <p:ph type="title"/>
          </p:nvPr>
        </p:nvSpPr>
        <p:spPr>
          <a:xfrm>
            <a:off x="1097280" y="421817"/>
            <a:ext cx="10058400" cy="1369074"/>
          </a:xfrm>
        </p:spPr>
        <p:txBody>
          <a:bodyPr vert="horz" lIns="0" tIns="45720" rIns="0" bIns="45720" rtlCol="0" anchor="ctr">
            <a:normAutofit/>
          </a:bodyPr>
          <a:lstStyle/>
          <a:p>
            <a:r>
              <a:rPr lang="en-US" kern="1200" cap="all" spc="-50" baseline="0">
                <a:latin typeface="+mj-lt"/>
                <a:ea typeface="+mj-ea"/>
                <a:cs typeface="+mj-cs"/>
              </a:rPr>
              <a:t>Contenido de esta presentación</a:t>
            </a:r>
          </a:p>
        </p:txBody>
      </p:sp>
      <p:pic>
        <p:nvPicPr>
          <p:cNvPr id="6" name="Imagen 6" descr="Imagen que contiene competencia de atletismo&#10;&#10;Descripción generada automáticamente">
            <a:extLst>
              <a:ext uri="{FF2B5EF4-FFF2-40B4-BE49-F238E27FC236}">
                <a16:creationId xmlns:a16="http://schemas.microsoft.com/office/drawing/2014/main" id="{077EC44F-F63A-4879-87A7-CCE546AD46C1}"/>
              </a:ext>
            </a:extLst>
          </p:cNvPr>
          <p:cNvPicPr>
            <a:picLocks noChangeAspect="1"/>
          </p:cNvPicPr>
          <p:nvPr/>
        </p:nvPicPr>
        <p:blipFill>
          <a:blip r:embed="rId2"/>
          <a:stretch>
            <a:fillRect/>
          </a:stretch>
        </p:blipFill>
        <p:spPr>
          <a:xfrm>
            <a:off x="375920" y="1949484"/>
            <a:ext cx="3749040" cy="3690551"/>
          </a:xfrm>
          <a:prstGeom prst="rect">
            <a:avLst/>
          </a:prstGeom>
        </p:spPr>
      </p:pic>
    </p:spTree>
    <p:extLst>
      <p:ext uri="{BB962C8B-B14F-4D97-AF65-F5344CB8AC3E}">
        <p14:creationId xmlns:p14="http://schemas.microsoft.com/office/powerpoint/2010/main" val="3257758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23" descr="A group of people sitting at a table discussing plans">
            <a:extLst>
              <a:ext uri="{FF2B5EF4-FFF2-40B4-BE49-F238E27FC236}">
                <a16:creationId xmlns:a16="http://schemas.microsoft.com/office/drawing/2014/main" id="{14641C01-C347-EE4E-A9B1-95BFFAA1ADA5}"/>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r="-1" b="-1"/>
          <a:stretch/>
        </p:blipFill>
        <p:spPr>
          <a:xfrm>
            <a:off x="5654414" y="265113"/>
            <a:ext cx="6089650" cy="6089650"/>
          </a:xfrm>
          <a:noFill/>
        </p:spPr>
      </p:pic>
      <p:sp>
        <p:nvSpPr>
          <p:cNvPr id="12" name="Content Placeholder 11">
            <a:extLst>
              <a:ext uri="{FF2B5EF4-FFF2-40B4-BE49-F238E27FC236}">
                <a16:creationId xmlns:a16="http://schemas.microsoft.com/office/drawing/2014/main" id="{2F06A708-C428-8443-AB48-F60A95FF71FE}"/>
              </a:ext>
            </a:extLst>
          </p:cNvPr>
          <p:cNvSpPr>
            <a:spLocks noGrp="1"/>
          </p:cNvSpPr>
          <p:nvPr>
            <p:ph sz="half" idx="1"/>
          </p:nvPr>
        </p:nvSpPr>
        <p:spPr>
          <a:xfrm>
            <a:off x="273377" y="1951158"/>
            <a:ext cx="4864303" cy="4403605"/>
          </a:xfrm>
        </p:spPr>
        <p:txBody>
          <a:bodyPr anchor="t">
            <a:normAutofit lnSpcReduction="10000"/>
          </a:bodyPr>
          <a:lstStyle/>
          <a:p>
            <a:pPr algn="just"/>
            <a:r>
              <a:rPr lang="en-US" dirty="0"/>
              <a:t>Los </a:t>
            </a:r>
            <a:r>
              <a:rPr lang="en-US" dirty="0" err="1"/>
              <a:t>algoritmos</a:t>
            </a:r>
            <a:r>
              <a:rPr lang="en-US" dirty="0"/>
              <a:t> de </a:t>
            </a:r>
            <a:r>
              <a:rPr lang="en-US" dirty="0" err="1"/>
              <a:t>búsqueda</a:t>
            </a:r>
            <a:r>
              <a:rPr lang="en-US" dirty="0"/>
              <a:t> </a:t>
            </a:r>
            <a:r>
              <a:rPr lang="en-US" dirty="0" err="1"/>
              <a:t>en</a:t>
            </a:r>
            <a:r>
              <a:rPr lang="en-US" dirty="0"/>
              <a:t> </a:t>
            </a:r>
            <a:r>
              <a:rPr lang="en-US" dirty="0" err="1"/>
              <a:t>problemas</a:t>
            </a:r>
            <a:r>
              <a:rPr lang="en-US" dirty="0"/>
              <a:t> de </a:t>
            </a:r>
            <a:r>
              <a:rPr lang="en-US" dirty="0" err="1"/>
              <a:t>juegos</a:t>
            </a:r>
            <a:r>
              <a:rPr lang="en-US" dirty="0"/>
              <a:t> </a:t>
            </a:r>
            <a:r>
              <a:rPr lang="en-US" dirty="0" err="1"/>
              <a:t>tienen</a:t>
            </a:r>
            <a:r>
              <a:rPr lang="en-US" dirty="0"/>
              <a:t> una gran </a:t>
            </a:r>
            <a:r>
              <a:rPr lang="en-US" dirty="0" err="1"/>
              <a:t>importancia</a:t>
            </a:r>
            <a:r>
              <a:rPr lang="en-US" dirty="0"/>
              <a:t> </a:t>
            </a:r>
            <a:r>
              <a:rPr lang="en-US" dirty="0" err="1"/>
              <a:t>en</a:t>
            </a:r>
            <a:r>
              <a:rPr lang="en-US" dirty="0"/>
              <a:t> el campo de la </a:t>
            </a:r>
            <a:r>
              <a:rPr lang="en-US" dirty="0" err="1"/>
              <a:t>inteligencia</a:t>
            </a:r>
            <a:r>
              <a:rPr lang="en-US" dirty="0"/>
              <a:t> artificial, </a:t>
            </a:r>
            <a:r>
              <a:rPr lang="en-US" dirty="0" err="1"/>
              <a:t>ya</a:t>
            </a:r>
            <a:r>
              <a:rPr lang="en-US" dirty="0"/>
              <a:t> que </a:t>
            </a:r>
            <a:r>
              <a:rPr lang="en-US" dirty="0" err="1"/>
              <a:t>nos</a:t>
            </a:r>
            <a:r>
              <a:rPr lang="en-US" dirty="0"/>
              <a:t> </a:t>
            </a:r>
            <a:r>
              <a:rPr lang="en-US" dirty="0" err="1"/>
              <a:t>permiten</a:t>
            </a:r>
            <a:r>
              <a:rPr lang="en-US" dirty="0"/>
              <a:t>, </a:t>
            </a:r>
            <a:r>
              <a:rPr lang="en-US" dirty="0" err="1"/>
              <a:t>mediante</a:t>
            </a:r>
            <a:r>
              <a:rPr lang="en-US" dirty="0"/>
              <a:t> </a:t>
            </a:r>
            <a:r>
              <a:rPr lang="en-US" dirty="0" err="1"/>
              <a:t>teoría</a:t>
            </a:r>
            <a:r>
              <a:rPr lang="en-US" dirty="0"/>
              <a:t> de </a:t>
            </a:r>
            <a:r>
              <a:rPr lang="en-US" dirty="0" err="1"/>
              <a:t>juegos</a:t>
            </a:r>
            <a:r>
              <a:rPr lang="en-US" dirty="0"/>
              <a:t>, realizer </a:t>
            </a:r>
            <a:r>
              <a:rPr lang="en-US" dirty="0" err="1"/>
              <a:t>juegos</a:t>
            </a:r>
            <a:r>
              <a:rPr lang="en-US" dirty="0"/>
              <a:t> </a:t>
            </a:r>
            <a:r>
              <a:rPr lang="en-US" dirty="0" err="1"/>
              <a:t>en</a:t>
            </a:r>
            <a:r>
              <a:rPr lang="en-US" dirty="0"/>
              <a:t> los que una IA </a:t>
            </a:r>
            <a:r>
              <a:rPr lang="en-US" dirty="0" err="1"/>
              <a:t>juegue</a:t>
            </a:r>
            <a:r>
              <a:rPr lang="en-US" dirty="0"/>
              <a:t> contra una persona y que </a:t>
            </a:r>
            <a:r>
              <a:rPr lang="en-US" dirty="0" err="1"/>
              <a:t>esta</a:t>
            </a:r>
            <a:r>
              <a:rPr lang="en-US" dirty="0"/>
              <a:t> </a:t>
            </a:r>
            <a:r>
              <a:rPr lang="en-US" dirty="0" err="1"/>
              <a:t>pueda</a:t>
            </a:r>
            <a:r>
              <a:rPr lang="en-US" dirty="0"/>
              <a:t> </a:t>
            </a:r>
            <a:r>
              <a:rPr lang="en-US" dirty="0" err="1"/>
              <a:t>elegir</a:t>
            </a:r>
            <a:r>
              <a:rPr lang="en-US" dirty="0"/>
              <a:t> </a:t>
            </a:r>
            <a:r>
              <a:rPr lang="en-US" dirty="0" err="1"/>
              <a:t>movimientos</a:t>
            </a:r>
            <a:r>
              <a:rPr lang="en-US" dirty="0"/>
              <a:t> </a:t>
            </a:r>
            <a:r>
              <a:rPr lang="en-US" dirty="0" err="1"/>
              <a:t>efectivos</a:t>
            </a:r>
            <a:r>
              <a:rPr lang="en-US" dirty="0"/>
              <a:t> para </a:t>
            </a:r>
            <a:r>
              <a:rPr lang="en-US" dirty="0" err="1"/>
              <a:t>poder</a:t>
            </a:r>
            <a:r>
              <a:rPr lang="en-US" dirty="0"/>
              <a:t> </a:t>
            </a:r>
            <a:r>
              <a:rPr lang="en-US" dirty="0" err="1"/>
              <a:t>derrotar</a:t>
            </a:r>
            <a:r>
              <a:rPr lang="en-US" dirty="0"/>
              <a:t> al </a:t>
            </a:r>
            <a:r>
              <a:rPr lang="en-US" dirty="0" err="1"/>
              <a:t>oponente</a:t>
            </a:r>
            <a:r>
              <a:rPr lang="en-US" dirty="0"/>
              <a:t>. Mediante la </a:t>
            </a:r>
            <a:r>
              <a:rPr lang="en-US" dirty="0" err="1"/>
              <a:t>estructura</a:t>
            </a:r>
            <a:r>
              <a:rPr lang="en-US" dirty="0"/>
              <a:t> árbol, Podemos </a:t>
            </a:r>
            <a:r>
              <a:rPr lang="en-US" dirty="0" err="1"/>
              <a:t>representar</a:t>
            </a:r>
            <a:r>
              <a:rPr lang="en-US" dirty="0"/>
              <a:t> los </a:t>
            </a:r>
            <a:r>
              <a:rPr lang="en-US" dirty="0" err="1"/>
              <a:t>posibles</a:t>
            </a:r>
            <a:r>
              <a:rPr lang="en-US" dirty="0"/>
              <a:t> </a:t>
            </a:r>
            <a:r>
              <a:rPr lang="en-US" dirty="0" err="1"/>
              <a:t>movimientos</a:t>
            </a:r>
            <a:r>
              <a:rPr lang="en-US" dirty="0"/>
              <a:t> que </a:t>
            </a:r>
            <a:r>
              <a:rPr lang="en-US" dirty="0" err="1"/>
              <a:t>puede</a:t>
            </a:r>
            <a:r>
              <a:rPr lang="en-US" dirty="0"/>
              <a:t> </a:t>
            </a:r>
            <a:r>
              <a:rPr lang="en-US" dirty="0" err="1"/>
              <a:t>realizar</a:t>
            </a:r>
            <a:r>
              <a:rPr lang="en-US" dirty="0"/>
              <a:t> la IA para </a:t>
            </a:r>
            <a:r>
              <a:rPr lang="en-US" dirty="0" err="1"/>
              <a:t>contrarrestar</a:t>
            </a:r>
            <a:r>
              <a:rPr lang="en-US" dirty="0"/>
              <a:t> un </a:t>
            </a:r>
            <a:r>
              <a:rPr lang="en-US" dirty="0" err="1"/>
              <a:t>movimiento</a:t>
            </a:r>
            <a:r>
              <a:rPr lang="en-US" dirty="0"/>
              <a:t> </a:t>
            </a:r>
            <a:r>
              <a:rPr lang="en-US" dirty="0" err="1"/>
              <a:t>realizado</a:t>
            </a:r>
            <a:r>
              <a:rPr lang="en-US" dirty="0"/>
              <a:t> por el </a:t>
            </a:r>
            <a:r>
              <a:rPr lang="en-US" dirty="0" err="1"/>
              <a:t>oponente</a:t>
            </a:r>
            <a:r>
              <a:rPr lang="en-US" dirty="0"/>
              <a:t>. </a:t>
            </a:r>
            <a:r>
              <a:rPr lang="en-US" dirty="0" err="1"/>
              <a:t>En</a:t>
            </a:r>
            <a:r>
              <a:rPr lang="en-US" dirty="0"/>
              <a:t> </a:t>
            </a:r>
            <a:r>
              <a:rPr lang="en-US" dirty="0" err="1"/>
              <a:t>este</a:t>
            </a:r>
            <a:r>
              <a:rPr lang="en-US" dirty="0"/>
              <a:t> Proyecto </a:t>
            </a:r>
            <a:r>
              <a:rPr lang="en-US" dirty="0" err="1"/>
              <a:t>buscaremos</a:t>
            </a:r>
            <a:r>
              <a:rPr lang="en-US" dirty="0"/>
              <a:t> </a:t>
            </a:r>
            <a:r>
              <a:rPr lang="en-US" dirty="0" err="1"/>
              <a:t>hacer</a:t>
            </a:r>
            <a:r>
              <a:rPr lang="en-US" dirty="0"/>
              <a:t> lo </a:t>
            </a:r>
            <a:r>
              <a:rPr lang="en-US" dirty="0" err="1"/>
              <a:t>dicho</a:t>
            </a:r>
            <a:r>
              <a:rPr lang="en-US" dirty="0"/>
              <a:t> </a:t>
            </a:r>
            <a:r>
              <a:rPr lang="en-US" dirty="0" err="1"/>
              <a:t>anteriormente</a:t>
            </a:r>
            <a:r>
              <a:rPr lang="en-US" dirty="0"/>
              <a:t> </a:t>
            </a:r>
            <a:r>
              <a:rPr lang="en-US" dirty="0" err="1"/>
              <a:t>en</a:t>
            </a:r>
            <a:r>
              <a:rPr lang="en-US" dirty="0"/>
              <a:t> el </a:t>
            </a:r>
            <a:r>
              <a:rPr lang="en-US" dirty="0" err="1"/>
              <a:t>juego</a:t>
            </a:r>
            <a:r>
              <a:rPr lang="en-US" dirty="0"/>
              <a:t> de </a:t>
            </a:r>
            <a:r>
              <a:rPr lang="en-US" dirty="0" err="1"/>
              <a:t>estrategias</a:t>
            </a:r>
            <a:r>
              <a:rPr lang="en-US" dirty="0"/>
              <a:t> Worms.</a:t>
            </a:r>
          </a:p>
          <a:p>
            <a:pPr algn="just"/>
            <a:endParaRPr lang="en-US" dirty="0"/>
          </a:p>
          <a:p>
            <a:pPr algn="just"/>
            <a:r>
              <a:rPr lang="en-US" dirty="0"/>
              <a:t>Palabras claves:  Alfa-Beta, </a:t>
            </a:r>
            <a:r>
              <a:rPr lang="en-US" dirty="0" err="1"/>
              <a:t>Búsqueda</a:t>
            </a:r>
            <a:r>
              <a:rPr lang="en-US" dirty="0"/>
              <a:t>, </a:t>
            </a:r>
            <a:r>
              <a:rPr lang="en-US" dirty="0" err="1"/>
              <a:t>Estrategia</a:t>
            </a:r>
            <a:r>
              <a:rPr lang="en-US" dirty="0"/>
              <a:t>, </a:t>
            </a:r>
            <a:r>
              <a:rPr lang="en-US" dirty="0" err="1"/>
              <a:t>Heurística</a:t>
            </a:r>
            <a:r>
              <a:rPr lang="en-US" dirty="0"/>
              <a:t>, </a:t>
            </a:r>
            <a:r>
              <a:rPr lang="en-US" dirty="0" err="1"/>
              <a:t>Inteligencia</a:t>
            </a:r>
            <a:r>
              <a:rPr lang="en-US" dirty="0"/>
              <a:t> Artificial, Minimax, Worms</a:t>
            </a:r>
          </a:p>
        </p:txBody>
      </p:sp>
      <p:sp>
        <p:nvSpPr>
          <p:cNvPr id="11" name="Title 10">
            <a:extLst>
              <a:ext uri="{FF2B5EF4-FFF2-40B4-BE49-F238E27FC236}">
                <a16:creationId xmlns:a16="http://schemas.microsoft.com/office/drawing/2014/main" id="{09B206E8-59BD-1B4C-8912-9A0443F96A4F}"/>
              </a:ext>
            </a:extLst>
          </p:cNvPr>
          <p:cNvSpPr>
            <a:spLocks noGrp="1"/>
          </p:cNvSpPr>
          <p:nvPr>
            <p:ph type="title"/>
          </p:nvPr>
        </p:nvSpPr>
        <p:spPr>
          <a:xfrm>
            <a:off x="1097280" y="421817"/>
            <a:ext cx="4144095" cy="1369074"/>
          </a:xfrm>
        </p:spPr>
        <p:txBody>
          <a:bodyPr anchor="ctr">
            <a:normAutofit/>
          </a:bodyPr>
          <a:lstStyle/>
          <a:p>
            <a:r>
              <a:rPr lang="en-US" err="1"/>
              <a:t>Resumen</a:t>
            </a:r>
            <a:r>
              <a:rPr lang="en-US"/>
              <a:t> y palabras claves</a:t>
            </a:r>
          </a:p>
        </p:txBody>
      </p:sp>
    </p:spTree>
    <p:extLst>
      <p:ext uri="{BB962C8B-B14F-4D97-AF65-F5344CB8AC3E}">
        <p14:creationId xmlns:p14="http://schemas.microsoft.com/office/powerpoint/2010/main" val="398011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2F06A708-C428-8443-AB48-F60A95FF71FE}"/>
              </a:ext>
            </a:extLst>
          </p:cNvPr>
          <p:cNvSpPr>
            <a:spLocks noGrp="1"/>
          </p:cNvSpPr>
          <p:nvPr>
            <p:ph sz="half" idx="1"/>
          </p:nvPr>
        </p:nvSpPr>
        <p:spPr>
          <a:xfrm>
            <a:off x="904240" y="2120900"/>
            <a:ext cx="4639736" cy="3748193"/>
          </a:xfrm>
        </p:spPr>
        <p:txBody>
          <a:bodyPr vert="horz" lIns="0" tIns="45720" rIns="0" bIns="45720" rtlCol="0" anchor="t">
            <a:normAutofit/>
          </a:bodyPr>
          <a:lstStyle/>
          <a:p>
            <a:pPr algn="just">
              <a:lnSpc>
                <a:spcPct val="90000"/>
              </a:lnSpc>
            </a:pPr>
            <a:r>
              <a:rPr lang="en-US" sz="1700" dirty="0" err="1">
                <a:ea typeface="+mn-lt"/>
                <a:cs typeface="+mn-lt"/>
              </a:rPr>
              <a:t>En</a:t>
            </a:r>
            <a:r>
              <a:rPr lang="en-US" sz="1700" dirty="0">
                <a:ea typeface="+mn-lt"/>
                <a:cs typeface="+mn-lt"/>
              </a:rPr>
              <a:t> </a:t>
            </a:r>
            <a:r>
              <a:rPr lang="en-US" sz="1700" dirty="0" err="1">
                <a:ea typeface="+mn-lt"/>
                <a:cs typeface="+mn-lt"/>
              </a:rPr>
              <a:t>este</a:t>
            </a:r>
            <a:r>
              <a:rPr lang="en-US" sz="1700" dirty="0">
                <a:ea typeface="+mn-lt"/>
                <a:cs typeface="+mn-lt"/>
              </a:rPr>
              <a:t> </a:t>
            </a:r>
            <a:r>
              <a:rPr lang="en-US" sz="1700" dirty="0" err="1">
                <a:ea typeface="+mn-lt"/>
                <a:cs typeface="+mn-lt"/>
              </a:rPr>
              <a:t>proyecto</a:t>
            </a:r>
            <a:r>
              <a:rPr lang="en-US" sz="1700" dirty="0">
                <a:ea typeface="+mn-lt"/>
                <a:cs typeface="+mn-lt"/>
              </a:rPr>
              <a:t> se </a:t>
            </a:r>
            <a:r>
              <a:rPr lang="en-US" sz="1700" dirty="0" err="1">
                <a:ea typeface="+mn-lt"/>
                <a:cs typeface="+mn-lt"/>
              </a:rPr>
              <a:t>busca</a:t>
            </a:r>
            <a:r>
              <a:rPr lang="en-US" sz="1700" dirty="0">
                <a:ea typeface="+mn-lt"/>
                <a:cs typeface="+mn-lt"/>
              </a:rPr>
              <a:t> </a:t>
            </a:r>
            <a:r>
              <a:rPr lang="en-US" sz="1700" dirty="0" err="1">
                <a:ea typeface="+mn-lt"/>
                <a:cs typeface="+mn-lt"/>
              </a:rPr>
              <a:t>implementar</a:t>
            </a:r>
            <a:r>
              <a:rPr lang="en-US" sz="1700" dirty="0">
                <a:ea typeface="+mn-lt"/>
                <a:cs typeface="+mn-lt"/>
              </a:rPr>
              <a:t> las </a:t>
            </a:r>
            <a:r>
              <a:rPr lang="en-US" sz="1700" dirty="0" err="1">
                <a:ea typeface="+mn-lt"/>
                <a:cs typeface="+mn-lt"/>
              </a:rPr>
              <a:t>técnicas</a:t>
            </a:r>
            <a:r>
              <a:rPr lang="en-US" sz="1700" dirty="0">
                <a:ea typeface="+mn-lt"/>
                <a:cs typeface="+mn-lt"/>
              </a:rPr>
              <a:t> de Minimax y Alfa Beta  </a:t>
            </a:r>
            <a:r>
              <a:rPr lang="en-US" sz="1700" dirty="0" err="1">
                <a:ea typeface="+mn-lt"/>
                <a:cs typeface="+mn-lt"/>
              </a:rPr>
              <a:t>en</a:t>
            </a:r>
            <a:r>
              <a:rPr lang="en-US" sz="1700" dirty="0">
                <a:ea typeface="+mn-lt"/>
                <a:cs typeface="+mn-lt"/>
              </a:rPr>
              <a:t> una </a:t>
            </a:r>
            <a:r>
              <a:rPr lang="en-US" sz="1700" dirty="0" err="1">
                <a:ea typeface="+mn-lt"/>
                <a:cs typeface="+mn-lt"/>
              </a:rPr>
              <a:t>simulación</a:t>
            </a:r>
            <a:r>
              <a:rPr lang="en-US" sz="1700" dirty="0">
                <a:ea typeface="+mn-lt"/>
                <a:cs typeface="+mn-lt"/>
              </a:rPr>
              <a:t> del </a:t>
            </a:r>
            <a:r>
              <a:rPr lang="en-US" sz="1700" dirty="0" err="1">
                <a:ea typeface="+mn-lt"/>
                <a:cs typeface="+mn-lt"/>
              </a:rPr>
              <a:t>juego</a:t>
            </a:r>
            <a:r>
              <a:rPr lang="en-US" sz="1700" dirty="0">
                <a:ea typeface="+mn-lt"/>
                <a:cs typeface="+mn-lt"/>
              </a:rPr>
              <a:t> de </a:t>
            </a:r>
            <a:r>
              <a:rPr lang="en-US" sz="1700" dirty="0" err="1">
                <a:ea typeface="+mn-lt"/>
                <a:cs typeface="+mn-lt"/>
              </a:rPr>
              <a:t>estrategia</a:t>
            </a:r>
            <a:r>
              <a:rPr lang="en-US" sz="1700" dirty="0">
                <a:ea typeface="+mn-lt"/>
                <a:cs typeface="+mn-lt"/>
              </a:rPr>
              <a:t> Worms. </a:t>
            </a:r>
            <a:endParaRPr lang="es-ES" dirty="0"/>
          </a:p>
          <a:p>
            <a:pPr algn="just">
              <a:lnSpc>
                <a:spcPct val="90000"/>
              </a:lnSpc>
            </a:pPr>
            <a:r>
              <a:rPr lang="en-US" sz="1700" dirty="0">
                <a:ea typeface="+mn-lt"/>
                <a:cs typeface="+mn-lt"/>
              </a:rPr>
              <a:t>Como </a:t>
            </a:r>
            <a:r>
              <a:rPr lang="en-US" sz="1700" dirty="0" err="1">
                <a:ea typeface="+mn-lt"/>
                <a:cs typeface="+mn-lt"/>
              </a:rPr>
              <a:t>objetivo</a:t>
            </a:r>
            <a:r>
              <a:rPr lang="en-US" sz="1700" dirty="0">
                <a:ea typeface="+mn-lt"/>
                <a:cs typeface="+mn-lt"/>
              </a:rPr>
              <a:t> general de </a:t>
            </a:r>
            <a:r>
              <a:rPr lang="en-US" sz="1700" dirty="0" err="1">
                <a:ea typeface="+mn-lt"/>
                <a:cs typeface="+mn-lt"/>
              </a:rPr>
              <a:t>este</a:t>
            </a:r>
            <a:r>
              <a:rPr lang="en-US" sz="1700" dirty="0">
                <a:ea typeface="+mn-lt"/>
                <a:cs typeface="+mn-lt"/>
              </a:rPr>
              <a:t> </a:t>
            </a:r>
            <a:r>
              <a:rPr lang="en-US" sz="1700" dirty="0" err="1">
                <a:ea typeface="+mn-lt"/>
                <a:cs typeface="+mn-lt"/>
              </a:rPr>
              <a:t>proyecto</a:t>
            </a:r>
            <a:r>
              <a:rPr lang="en-US" sz="1700" dirty="0">
                <a:ea typeface="+mn-lt"/>
                <a:cs typeface="+mn-lt"/>
              </a:rPr>
              <a:t> </a:t>
            </a:r>
            <a:r>
              <a:rPr lang="en-US" sz="1700" dirty="0" err="1">
                <a:ea typeface="+mn-lt"/>
                <a:cs typeface="+mn-lt"/>
              </a:rPr>
              <a:t>nos</a:t>
            </a:r>
            <a:r>
              <a:rPr lang="en-US" sz="1700" dirty="0">
                <a:ea typeface="+mn-lt"/>
                <a:cs typeface="+mn-lt"/>
              </a:rPr>
              <a:t> </a:t>
            </a:r>
            <a:r>
              <a:rPr lang="en-US" sz="1700" dirty="0" err="1">
                <a:ea typeface="+mn-lt"/>
                <a:cs typeface="+mn-lt"/>
              </a:rPr>
              <a:t>planteamos</a:t>
            </a:r>
            <a:r>
              <a:rPr lang="en-US" sz="1700" dirty="0">
                <a:ea typeface="+mn-lt"/>
                <a:cs typeface="+mn-lt"/>
              </a:rPr>
              <a:t> </a:t>
            </a:r>
            <a:r>
              <a:rPr lang="en-US" sz="1700" dirty="0" err="1">
                <a:ea typeface="+mn-lt"/>
                <a:cs typeface="+mn-lt"/>
              </a:rPr>
              <a:t>alcanzar</a:t>
            </a:r>
            <a:r>
              <a:rPr lang="en-US" sz="1700" dirty="0">
                <a:ea typeface="+mn-lt"/>
                <a:cs typeface="+mn-lt"/>
              </a:rPr>
              <a:t> un </a:t>
            </a:r>
            <a:r>
              <a:rPr lang="en-US" sz="1700" dirty="0" err="1">
                <a:ea typeface="+mn-lt"/>
                <a:cs typeface="+mn-lt"/>
              </a:rPr>
              <a:t>completo</a:t>
            </a:r>
            <a:r>
              <a:rPr lang="en-US" sz="1700" dirty="0">
                <a:ea typeface="+mn-lt"/>
                <a:cs typeface="+mn-lt"/>
              </a:rPr>
              <a:t> </a:t>
            </a:r>
            <a:r>
              <a:rPr lang="en-US" sz="1700" dirty="0" err="1">
                <a:ea typeface="+mn-lt"/>
                <a:cs typeface="+mn-lt"/>
              </a:rPr>
              <a:t>funcionamiento</a:t>
            </a:r>
            <a:r>
              <a:rPr lang="en-US" sz="1700" dirty="0">
                <a:ea typeface="+mn-lt"/>
                <a:cs typeface="+mn-lt"/>
              </a:rPr>
              <a:t> del </a:t>
            </a:r>
            <a:r>
              <a:rPr lang="en-US" sz="1700" dirty="0" err="1">
                <a:ea typeface="+mn-lt"/>
                <a:cs typeface="+mn-lt"/>
              </a:rPr>
              <a:t>programa</a:t>
            </a:r>
            <a:r>
              <a:rPr lang="en-US" sz="1700" dirty="0">
                <a:ea typeface="+mn-lt"/>
                <a:cs typeface="+mn-lt"/>
              </a:rPr>
              <a:t> (</a:t>
            </a:r>
            <a:r>
              <a:rPr lang="en-US" sz="1700" dirty="0" err="1">
                <a:ea typeface="+mn-lt"/>
                <a:cs typeface="+mn-lt"/>
              </a:rPr>
              <a:t>juego</a:t>
            </a:r>
            <a:r>
              <a:rPr lang="en-US" sz="1700" dirty="0">
                <a:ea typeface="+mn-lt"/>
                <a:cs typeface="+mn-lt"/>
              </a:rPr>
              <a:t>) </a:t>
            </a:r>
            <a:r>
              <a:rPr lang="en-US" sz="1700" dirty="0" err="1">
                <a:ea typeface="+mn-lt"/>
                <a:cs typeface="+mn-lt"/>
              </a:rPr>
              <a:t>cumpliendo</a:t>
            </a:r>
            <a:r>
              <a:rPr lang="en-US" sz="1700" dirty="0">
                <a:ea typeface="+mn-lt"/>
                <a:cs typeface="+mn-lt"/>
              </a:rPr>
              <a:t> con las </a:t>
            </a:r>
            <a:r>
              <a:rPr lang="en-US" sz="1700" dirty="0" err="1">
                <a:ea typeface="+mn-lt"/>
                <a:cs typeface="+mn-lt"/>
              </a:rPr>
              <a:t>pautas</a:t>
            </a:r>
            <a:r>
              <a:rPr lang="en-US" sz="1700" dirty="0">
                <a:ea typeface="+mn-lt"/>
                <a:cs typeface="+mn-lt"/>
              </a:rPr>
              <a:t> y </a:t>
            </a:r>
            <a:r>
              <a:rPr lang="en-US" sz="1700" dirty="0" err="1">
                <a:ea typeface="+mn-lt"/>
                <a:cs typeface="+mn-lt"/>
              </a:rPr>
              <a:t>reglamentos</a:t>
            </a:r>
            <a:r>
              <a:rPr lang="en-US" sz="1700" dirty="0">
                <a:ea typeface="+mn-lt"/>
                <a:cs typeface="+mn-lt"/>
              </a:rPr>
              <a:t> </a:t>
            </a:r>
            <a:r>
              <a:rPr lang="en-US" sz="1700" dirty="0" err="1">
                <a:ea typeface="+mn-lt"/>
                <a:cs typeface="+mn-lt"/>
              </a:rPr>
              <a:t>establecidos</a:t>
            </a:r>
            <a:r>
              <a:rPr lang="en-US" sz="1700" dirty="0">
                <a:ea typeface="+mn-lt"/>
                <a:cs typeface="+mn-lt"/>
              </a:rPr>
              <a:t> </a:t>
            </a:r>
            <a:r>
              <a:rPr lang="en-US" sz="1700" dirty="0" err="1">
                <a:ea typeface="+mn-lt"/>
                <a:cs typeface="+mn-lt"/>
              </a:rPr>
              <a:t>en</a:t>
            </a:r>
            <a:r>
              <a:rPr lang="en-US" sz="1700" dirty="0">
                <a:ea typeface="+mn-lt"/>
                <a:cs typeface="+mn-lt"/>
              </a:rPr>
              <a:t> </a:t>
            </a:r>
            <a:r>
              <a:rPr lang="en-US" sz="1700" dirty="0" err="1">
                <a:ea typeface="+mn-lt"/>
                <a:cs typeface="+mn-lt"/>
              </a:rPr>
              <a:t>él</a:t>
            </a:r>
            <a:r>
              <a:rPr lang="en-US" sz="1700" dirty="0">
                <a:ea typeface="+mn-lt"/>
                <a:cs typeface="+mn-lt"/>
              </a:rPr>
              <a:t>, </a:t>
            </a:r>
            <a:r>
              <a:rPr lang="en-US" sz="1700" dirty="0" err="1">
                <a:ea typeface="+mn-lt"/>
                <a:cs typeface="+mn-lt"/>
              </a:rPr>
              <a:t>permitiendo</a:t>
            </a:r>
            <a:r>
              <a:rPr lang="en-US" sz="1700" dirty="0">
                <a:ea typeface="+mn-lt"/>
                <a:cs typeface="+mn-lt"/>
              </a:rPr>
              <a:t> </a:t>
            </a:r>
            <a:r>
              <a:rPr lang="en-US" sz="1700" dirty="0" err="1">
                <a:ea typeface="+mn-lt"/>
                <a:cs typeface="+mn-lt"/>
              </a:rPr>
              <a:t>así</a:t>
            </a:r>
            <a:r>
              <a:rPr lang="en-US" sz="1700" dirty="0">
                <a:ea typeface="+mn-lt"/>
                <a:cs typeface="+mn-lt"/>
              </a:rPr>
              <a:t> una </a:t>
            </a:r>
            <a:r>
              <a:rPr lang="en-US" sz="1700" dirty="0" err="1">
                <a:ea typeface="+mn-lt"/>
                <a:cs typeface="+mn-lt"/>
              </a:rPr>
              <a:t>experiencia</a:t>
            </a:r>
            <a:r>
              <a:rPr lang="en-US" sz="1700" dirty="0">
                <a:ea typeface="+mn-lt"/>
                <a:cs typeface="+mn-lt"/>
              </a:rPr>
              <a:t> </a:t>
            </a:r>
            <a:r>
              <a:rPr lang="en-US" sz="1700" dirty="0" err="1">
                <a:ea typeface="+mn-lt"/>
                <a:cs typeface="+mn-lt"/>
              </a:rPr>
              <a:t>agradable</a:t>
            </a:r>
            <a:r>
              <a:rPr lang="en-US" sz="1700" dirty="0">
                <a:ea typeface="+mn-lt"/>
                <a:cs typeface="+mn-lt"/>
              </a:rPr>
              <a:t> para el </a:t>
            </a:r>
            <a:r>
              <a:rPr lang="en-US" sz="1700" dirty="0" err="1">
                <a:ea typeface="+mn-lt"/>
                <a:cs typeface="+mn-lt"/>
              </a:rPr>
              <a:t>usuario</a:t>
            </a:r>
            <a:r>
              <a:rPr lang="en-US" sz="1700" dirty="0">
                <a:ea typeface="+mn-lt"/>
                <a:cs typeface="+mn-lt"/>
              </a:rPr>
              <a:t>, </a:t>
            </a:r>
            <a:r>
              <a:rPr lang="en-US" sz="1700" dirty="0" err="1">
                <a:ea typeface="+mn-lt"/>
                <a:cs typeface="+mn-lt"/>
              </a:rPr>
              <a:t>dando</a:t>
            </a:r>
            <a:r>
              <a:rPr lang="en-US" sz="1700" dirty="0">
                <a:ea typeface="+mn-lt"/>
                <a:cs typeface="+mn-lt"/>
              </a:rPr>
              <a:t> con </a:t>
            </a:r>
            <a:r>
              <a:rPr lang="en-US" sz="1700" dirty="0" err="1">
                <a:ea typeface="+mn-lt"/>
                <a:cs typeface="+mn-lt"/>
              </a:rPr>
              <a:t>esto</a:t>
            </a:r>
            <a:r>
              <a:rPr lang="en-US" sz="1700" dirty="0">
                <a:ea typeface="+mn-lt"/>
                <a:cs typeface="+mn-lt"/>
              </a:rPr>
              <a:t> una </a:t>
            </a:r>
            <a:r>
              <a:rPr lang="en-US" sz="1700" dirty="0" err="1">
                <a:ea typeface="+mn-lt"/>
                <a:cs typeface="+mn-lt"/>
              </a:rPr>
              <a:t>completa</a:t>
            </a:r>
            <a:r>
              <a:rPr lang="en-US" sz="1700" dirty="0">
                <a:ea typeface="+mn-lt"/>
                <a:cs typeface="+mn-lt"/>
              </a:rPr>
              <a:t> </a:t>
            </a:r>
            <a:r>
              <a:rPr lang="en-US" sz="1700" dirty="0" err="1">
                <a:ea typeface="+mn-lt"/>
                <a:cs typeface="+mn-lt"/>
              </a:rPr>
              <a:t>compresión</a:t>
            </a:r>
            <a:r>
              <a:rPr lang="en-US" sz="1700" dirty="0">
                <a:ea typeface="+mn-lt"/>
                <a:cs typeface="+mn-lt"/>
              </a:rPr>
              <a:t> y </a:t>
            </a:r>
            <a:r>
              <a:rPr lang="en-US" sz="1700" dirty="0" err="1">
                <a:ea typeface="+mn-lt"/>
                <a:cs typeface="+mn-lt"/>
              </a:rPr>
              <a:t>usabilidad</a:t>
            </a:r>
            <a:r>
              <a:rPr lang="en-US" sz="1700" dirty="0">
                <a:ea typeface="+mn-lt"/>
                <a:cs typeface="+mn-lt"/>
              </a:rPr>
              <a:t> de </a:t>
            </a:r>
            <a:r>
              <a:rPr lang="en-US" sz="1700" dirty="0" err="1">
                <a:ea typeface="+mn-lt"/>
                <a:cs typeface="+mn-lt"/>
              </a:rPr>
              <a:t>este</a:t>
            </a:r>
            <a:r>
              <a:rPr lang="en-US" sz="1700" dirty="0">
                <a:ea typeface="+mn-lt"/>
                <a:cs typeface="+mn-lt"/>
              </a:rPr>
              <a:t>. </a:t>
            </a:r>
          </a:p>
          <a:p>
            <a:pPr algn="just">
              <a:lnSpc>
                <a:spcPct val="90000"/>
              </a:lnSpc>
            </a:pPr>
            <a:r>
              <a:rPr lang="en-US" sz="1700" dirty="0">
                <a:ea typeface="+mn-lt"/>
                <a:cs typeface="+mn-lt"/>
              </a:rPr>
              <a:t>Para la </a:t>
            </a:r>
            <a:r>
              <a:rPr lang="en-US" sz="1700" dirty="0" err="1">
                <a:ea typeface="+mn-lt"/>
                <a:cs typeface="+mn-lt"/>
              </a:rPr>
              <a:t>implementación</a:t>
            </a:r>
            <a:r>
              <a:rPr lang="en-US" sz="1700" dirty="0">
                <a:ea typeface="+mn-lt"/>
                <a:cs typeface="+mn-lt"/>
              </a:rPr>
              <a:t> de </a:t>
            </a:r>
            <a:r>
              <a:rPr lang="en-US" sz="1700" dirty="0" err="1">
                <a:ea typeface="+mn-lt"/>
                <a:cs typeface="+mn-lt"/>
              </a:rPr>
              <a:t>estos</a:t>
            </a:r>
            <a:r>
              <a:rPr lang="en-US" sz="1700" dirty="0">
                <a:ea typeface="+mn-lt"/>
                <a:cs typeface="+mn-lt"/>
              </a:rPr>
              <a:t> </a:t>
            </a:r>
            <a:r>
              <a:rPr lang="en-US" sz="1700" dirty="0" err="1">
                <a:ea typeface="+mn-lt"/>
                <a:cs typeface="+mn-lt"/>
              </a:rPr>
              <a:t>algoritmos</a:t>
            </a:r>
            <a:r>
              <a:rPr lang="en-US" sz="1700" dirty="0">
                <a:ea typeface="+mn-lt"/>
                <a:cs typeface="+mn-lt"/>
              </a:rPr>
              <a:t> </a:t>
            </a:r>
            <a:r>
              <a:rPr lang="en-US" sz="1700" dirty="0" err="1">
                <a:ea typeface="+mn-lt"/>
                <a:cs typeface="+mn-lt"/>
              </a:rPr>
              <a:t>utilizamos</a:t>
            </a:r>
            <a:r>
              <a:rPr lang="en-US" sz="1700" dirty="0">
                <a:ea typeface="+mn-lt"/>
                <a:cs typeface="+mn-lt"/>
              </a:rPr>
              <a:t> el </a:t>
            </a:r>
            <a:r>
              <a:rPr lang="en-US" sz="1700" dirty="0" err="1">
                <a:ea typeface="+mn-lt"/>
                <a:cs typeface="+mn-lt"/>
              </a:rPr>
              <a:t>lenguaje</a:t>
            </a:r>
            <a:r>
              <a:rPr lang="en-US" sz="1700" dirty="0">
                <a:ea typeface="+mn-lt"/>
                <a:cs typeface="+mn-lt"/>
              </a:rPr>
              <a:t> JAVA.</a:t>
            </a:r>
          </a:p>
        </p:txBody>
      </p:sp>
      <p:pic>
        <p:nvPicPr>
          <p:cNvPr id="15" name="Picture Placeholder 23">
            <a:extLst>
              <a:ext uri="{FF2B5EF4-FFF2-40B4-BE49-F238E27FC236}">
                <a16:creationId xmlns:a16="http://schemas.microsoft.com/office/drawing/2014/main" id="{14641C01-C347-EE4E-A9B1-95BFFAA1ADA5}"/>
              </a:ext>
            </a:extLst>
          </p:cNvPr>
          <p:cNvPicPr>
            <a:picLocks noGrp="1" noChangeAspect="1"/>
          </p:cNvPicPr>
          <p:nvPr>
            <p:ph sz="half" idx="2"/>
          </p:nvPr>
        </p:nvPicPr>
        <p:blipFill rotWithShape="1">
          <a:blip r:embed="rId2"/>
          <a:stretch/>
        </p:blipFill>
        <p:spPr>
          <a:xfrm>
            <a:off x="7042243" y="2120900"/>
            <a:ext cx="3587138" cy="3748194"/>
          </a:xfrm>
          <a:noFill/>
        </p:spPr>
      </p:pic>
      <p:sp>
        <p:nvSpPr>
          <p:cNvPr id="11" name="Title 10">
            <a:extLst>
              <a:ext uri="{FF2B5EF4-FFF2-40B4-BE49-F238E27FC236}">
                <a16:creationId xmlns:a16="http://schemas.microsoft.com/office/drawing/2014/main" id="{09B206E8-59BD-1B4C-8912-9A0443F96A4F}"/>
              </a:ext>
            </a:extLst>
          </p:cNvPr>
          <p:cNvSpPr>
            <a:spLocks noGrp="1"/>
          </p:cNvSpPr>
          <p:nvPr>
            <p:ph type="title"/>
          </p:nvPr>
        </p:nvSpPr>
        <p:spPr>
          <a:xfrm>
            <a:off x="1097280" y="421817"/>
            <a:ext cx="10058400" cy="1369074"/>
          </a:xfrm>
        </p:spPr>
        <p:txBody>
          <a:bodyPr anchor="ctr">
            <a:normAutofit/>
          </a:bodyPr>
          <a:lstStyle/>
          <a:p>
            <a:pPr algn="just"/>
            <a:r>
              <a:rPr lang="en-US" err="1"/>
              <a:t>Introducción</a:t>
            </a:r>
            <a:endParaRPr lang="es-ES" err="1"/>
          </a:p>
        </p:txBody>
      </p:sp>
    </p:spTree>
    <p:extLst>
      <p:ext uri="{BB962C8B-B14F-4D97-AF65-F5344CB8AC3E}">
        <p14:creationId xmlns:p14="http://schemas.microsoft.com/office/powerpoint/2010/main" val="1969424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0278-9A9A-0F4E-BDCF-6351BE173254}"/>
              </a:ext>
            </a:extLst>
          </p:cNvPr>
          <p:cNvSpPr>
            <a:spLocks noGrp="1"/>
          </p:cNvSpPr>
          <p:nvPr>
            <p:ph type="ctrTitle"/>
          </p:nvPr>
        </p:nvSpPr>
        <p:spPr>
          <a:xfrm>
            <a:off x="1613659" y="3085592"/>
            <a:ext cx="10231120" cy="1310640"/>
          </a:xfrm>
        </p:spPr>
        <p:txBody>
          <a:bodyPr>
            <a:normAutofit fontScale="90000"/>
          </a:bodyPr>
          <a:lstStyle/>
          <a:p>
            <a:pPr algn="just"/>
            <a:r>
              <a:rPr lang="en-US" dirty="0" err="1"/>
              <a:t>Dominio</a:t>
            </a:r>
            <a:r>
              <a:rPr lang="en-US" dirty="0"/>
              <a:t> </a:t>
            </a:r>
            <a:r>
              <a:rPr lang="en-US" dirty="0" err="1"/>
              <a:t>seleccionado</a:t>
            </a:r>
            <a:r>
              <a:rPr lang="en-US" dirty="0"/>
              <a:t> </a:t>
            </a:r>
            <a:r>
              <a:rPr lang="en-US" dirty="0" err="1"/>
              <a:t>en</a:t>
            </a:r>
            <a:r>
              <a:rPr lang="en-US" dirty="0"/>
              <a:t> la </a:t>
            </a:r>
            <a:r>
              <a:rPr lang="en-US" dirty="0" err="1"/>
              <a:t>monografía</a:t>
            </a:r>
            <a:r>
              <a:rPr lang="en-US" dirty="0"/>
              <a:t> </a:t>
            </a:r>
          </a:p>
        </p:txBody>
      </p:sp>
      <p:sp>
        <p:nvSpPr>
          <p:cNvPr id="5" name="Subtítulo 4">
            <a:extLst>
              <a:ext uri="{FF2B5EF4-FFF2-40B4-BE49-F238E27FC236}">
                <a16:creationId xmlns:a16="http://schemas.microsoft.com/office/drawing/2014/main" id="{02DDF0E8-8116-4891-B395-CE9C3894672E}"/>
              </a:ext>
            </a:extLst>
          </p:cNvPr>
          <p:cNvSpPr>
            <a:spLocks noGrp="1"/>
          </p:cNvSpPr>
          <p:nvPr>
            <p:ph type="subTitle" idx="1"/>
          </p:nvPr>
        </p:nvSpPr>
        <p:spPr/>
        <p:txBody>
          <a:bodyPr vert="horz" lIns="91440" tIns="45720" rIns="91440" bIns="45720" rtlCol="0" anchor="t">
            <a:normAutofit/>
          </a:bodyPr>
          <a:lstStyle/>
          <a:p>
            <a:r>
              <a:rPr lang="es-ES" dirty="0" err="1">
                <a:ea typeface="Verdana"/>
              </a:rPr>
              <a:t>Worms</a:t>
            </a:r>
            <a:r>
              <a:rPr lang="es-ES" dirty="0">
                <a:ea typeface="Verdana"/>
              </a:rPr>
              <a:t>... Jugabilidad y la teoría de juegos</a:t>
            </a:r>
            <a:endParaRPr lang="es-ES" dirty="0"/>
          </a:p>
        </p:txBody>
      </p:sp>
    </p:spTree>
    <p:extLst>
      <p:ext uri="{BB962C8B-B14F-4D97-AF65-F5344CB8AC3E}">
        <p14:creationId xmlns:p14="http://schemas.microsoft.com/office/powerpoint/2010/main" val="773580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2F06A708-C428-8443-AB48-F60A95FF71FE}"/>
              </a:ext>
            </a:extLst>
          </p:cNvPr>
          <p:cNvSpPr>
            <a:spLocks noGrp="1"/>
          </p:cNvSpPr>
          <p:nvPr>
            <p:ph sz="half" idx="2"/>
          </p:nvPr>
        </p:nvSpPr>
        <p:spPr>
          <a:xfrm>
            <a:off x="670560" y="1718754"/>
            <a:ext cx="5635416" cy="4048741"/>
          </a:xfrm>
        </p:spPr>
        <p:txBody>
          <a:bodyPr vert="horz" lIns="0" tIns="45720" rIns="0" bIns="45720" rtlCol="0" anchor="t">
            <a:noAutofit/>
          </a:bodyPr>
          <a:lstStyle/>
          <a:p>
            <a:pPr algn="just">
              <a:lnSpc>
                <a:spcPct val="90000"/>
              </a:lnSpc>
            </a:pPr>
            <a:r>
              <a:rPr lang="en-US" sz="1800" dirty="0"/>
              <a:t>Worms es un </a:t>
            </a:r>
            <a:r>
              <a:rPr lang="en-US" sz="1800" dirty="0" err="1"/>
              <a:t>videojuego</a:t>
            </a:r>
            <a:r>
              <a:rPr lang="en-US" sz="1800" dirty="0"/>
              <a:t> de </a:t>
            </a:r>
            <a:r>
              <a:rPr lang="en-US" sz="1800" dirty="0" err="1"/>
              <a:t>estrategia</a:t>
            </a:r>
            <a:r>
              <a:rPr lang="en-US" sz="1800" dirty="0"/>
              <a:t> </a:t>
            </a:r>
            <a:r>
              <a:rPr lang="en-US" sz="1800" dirty="0" err="1"/>
              <a:t>en</a:t>
            </a:r>
            <a:r>
              <a:rPr lang="en-US" sz="1800" dirty="0"/>
              <a:t> el que </a:t>
            </a:r>
            <a:r>
              <a:rPr lang="en-US" sz="1800" dirty="0" err="1"/>
              <a:t>uno</a:t>
            </a:r>
            <a:r>
              <a:rPr lang="en-US" sz="1800" dirty="0"/>
              <a:t> o dos </a:t>
            </a:r>
            <a:r>
              <a:rPr lang="en-US" sz="1800" dirty="0" err="1"/>
              <a:t>jugadores</a:t>
            </a:r>
            <a:r>
              <a:rPr lang="en-US" sz="1800" dirty="0"/>
              <a:t> se </a:t>
            </a:r>
            <a:r>
              <a:rPr lang="en-US" sz="1800" dirty="0" err="1"/>
              <a:t>enfrentan</a:t>
            </a:r>
            <a:r>
              <a:rPr lang="en-US" sz="1800" dirty="0"/>
              <a:t> a </a:t>
            </a:r>
            <a:r>
              <a:rPr lang="en-US" sz="1800" dirty="0" err="1"/>
              <a:t>uno</a:t>
            </a:r>
            <a:r>
              <a:rPr lang="en-US" sz="1800" dirty="0"/>
              <a:t> o </a:t>
            </a:r>
            <a:r>
              <a:rPr lang="en-US" sz="1800" dirty="0" err="1"/>
              <a:t>más</a:t>
            </a:r>
            <a:r>
              <a:rPr lang="en-US" sz="1800" dirty="0"/>
              <a:t> </a:t>
            </a:r>
            <a:r>
              <a:rPr lang="en-US" sz="1800" dirty="0" err="1"/>
              <a:t>personajes</a:t>
            </a:r>
            <a:r>
              <a:rPr lang="en-US" sz="1800" dirty="0"/>
              <a:t> dentro de un </a:t>
            </a:r>
            <a:r>
              <a:rPr lang="en-US" sz="1800" dirty="0" err="1"/>
              <a:t>cierto</a:t>
            </a:r>
            <a:r>
              <a:rPr lang="en-US" sz="1800" dirty="0"/>
              <a:t> </a:t>
            </a:r>
            <a:r>
              <a:rPr lang="en-US" sz="1800" dirty="0" err="1"/>
              <a:t>período</a:t>
            </a:r>
            <a:r>
              <a:rPr lang="en-US" sz="1800" dirty="0"/>
              <a:t> de </a:t>
            </a:r>
            <a:r>
              <a:rPr lang="en-US" sz="1800" dirty="0" err="1"/>
              <a:t>tiempo</a:t>
            </a:r>
            <a:r>
              <a:rPr lang="en-US" sz="1800" dirty="0"/>
              <a:t> para </a:t>
            </a:r>
            <a:r>
              <a:rPr lang="en-US" sz="1800" dirty="0" err="1"/>
              <a:t>eliminar</a:t>
            </a:r>
            <a:r>
              <a:rPr lang="en-US" sz="1800" dirty="0"/>
              <a:t> el </a:t>
            </a:r>
            <a:r>
              <a:rPr lang="en-US" sz="1800" dirty="0" err="1"/>
              <a:t>personaje</a:t>
            </a:r>
            <a:r>
              <a:rPr lang="en-US" sz="1800" dirty="0"/>
              <a:t> del </a:t>
            </a:r>
            <a:r>
              <a:rPr lang="en-US" sz="1800" dirty="0" err="1"/>
              <a:t>oponente</a:t>
            </a:r>
            <a:r>
              <a:rPr lang="en-US" sz="1800" dirty="0"/>
              <a:t>. </a:t>
            </a:r>
            <a:endParaRPr lang="es-ES" sz="1800" dirty="0">
              <a:ea typeface="Verdana" panose="020B0604030504040204"/>
            </a:endParaRPr>
          </a:p>
          <a:p>
            <a:pPr algn="just">
              <a:lnSpc>
                <a:spcPct val="90000"/>
              </a:lnSpc>
            </a:pPr>
            <a:r>
              <a:rPr lang="en-US" sz="1800" dirty="0"/>
              <a:t>El </a:t>
            </a:r>
            <a:r>
              <a:rPr lang="en-US" sz="1800" dirty="0" err="1"/>
              <a:t>personaje</a:t>
            </a:r>
            <a:r>
              <a:rPr lang="en-US" sz="1800" dirty="0"/>
              <a:t> </a:t>
            </a:r>
            <a:r>
              <a:rPr lang="en-US" sz="1800" dirty="0" err="1"/>
              <a:t>está</a:t>
            </a:r>
            <a:r>
              <a:rPr lang="en-US" sz="1800" dirty="0"/>
              <a:t> </a:t>
            </a:r>
            <a:r>
              <a:rPr lang="en-US" sz="1800" dirty="0" err="1"/>
              <a:t>representado</a:t>
            </a:r>
            <a:r>
              <a:rPr lang="en-US" sz="1800" dirty="0"/>
              <a:t> por un </a:t>
            </a:r>
            <a:r>
              <a:rPr lang="en-US" sz="1800" dirty="0" err="1"/>
              <a:t>gusano</a:t>
            </a:r>
            <a:r>
              <a:rPr lang="en-US" sz="1800" dirty="0"/>
              <a:t>, </a:t>
            </a:r>
            <a:r>
              <a:rPr lang="en-US" sz="1800" dirty="0" err="1"/>
              <a:t>en</a:t>
            </a:r>
            <a:r>
              <a:rPr lang="en-US" sz="1800" dirty="0"/>
              <a:t> una </a:t>
            </a:r>
            <a:r>
              <a:rPr lang="en-US" sz="1800" dirty="0" err="1"/>
              <a:t>pequeña</a:t>
            </a:r>
            <a:r>
              <a:rPr lang="en-US" sz="1800" dirty="0"/>
              <a:t> </a:t>
            </a:r>
            <a:r>
              <a:rPr lang="en-US" sz="1800" dirty="0" err="1"/>
              <a:t>isla</a:t>
            </a:r>
            <a:r>
              <a:rPr lang="en-US" sz="1800" dirty="0"/>
              <a:t> que </a:t>
            </a:r>
            <a:r>
              <a:rPr lang="en-US" sz="1800" dirty="0" err="1"/>
              <a:t>flota</a:t>
            </a:r>
            <a:r>
              <a:rPr lang="en-US" sz="1800" dirty="0"/>
              <a:t> </a:t>
            </a:r>
            <a:r>
              <a:rPr lang="en-US" sz="1800" dirty="0" err="1"/>
              <a:t>en</a:t>
            </a:r>
            <a:r>
              <a:rPr lang="en-US" sz="1800" dirty="0"/>
              <a:t> una gran </a:t>
            </a:r>
            <a:r>
              <a:rPr lang="en-US" sz="1800" dirty="0" err="1"/>
              <a:t>área</a:t>
            </a:r>
            <a:r>
              <a:rPr lang="en-US" sz="1800" dirty="0"/>
              <a:t> de </a:t>
            </a:r>
            <a:r>
              <a:rPr lang="en-US" sz="1800" dirty="0" err="1"/>
              <a:t>agua</a:t>
            </a:r>
            <a:r>
              <a:rPr lang="en-US" sz="1800" dirty="0"/>
              <a:t>, con una </a:t>
            </a:r>
            <a:r>
              <a:rPr lang="en-US" sz="1800" dirty="0" err="1"/>
              <a:t>atmósfera</a:t>
            </a:r>
            <a:r>
              <a:rPr lang="en-US" sz="1800" dirty="0"/>
              <a:t> de </a:t>
            </a:r>
            <a:r>
              <a:rPr lang="en-US" sz="1800" dirty="0" err="1"/>
              <a:t>dibujos</a:t>
            </a:r>
            <a:r>
              <a:rPr lang="en-US" sz="1800" dirty="0"/>
              <a:t> </a:t>
            </a:r>
            <a:r>
              <a:rPr lang="en-US" sz="1800" dirty="0" err="1"/>
              <a:t>animados</a:t>
            </a:r>
            <a:r>
              <a:rPr lang="en-US" sz="1800" dirty="0"/>
              <a:t>, con </a:t>
            </a:r>
            <a:r>
              <a:rPr lang="en-US" sz="1800" dirty="0" err="1"/>
              <a:t>varias</a:t>
            </a:r>
            <a:r>
              <a:rPr lang="en-US" sz="1800" dirty="0"/>
              <a:t> </a:t>
            </a:r>
            <a:r>
              <a:rPr lang="en-US" sz="1800" dirty="0" err="1"/>
              <a:t>armas</a:t>
            </a:r>
            <a:r>
              <a:rPr lang="en-US" sz="1800" dirty="0"/>
              <a:t> (</a:t>
            </a:r>
            <a:r>
              <a:rPr lang="en-US" sz="1800" dirty="0" err="1"/>
              <a:t>desde</a:t>
            </a:r>
            <a:r>
              <a:rPr lang="en-US" sz="1800" dirty="0"/>
              <a:t> </a:t>
            </a:r>
            <a:r>
              <a:rPr lang="en-US" sz="1800" dirty="0" err="1"/>
              <a:t>granadas</a:t>
            </a:r>
            <a:r>
              <a:rPr lang="en-US" sz="1800" dirty="0"/>
              <a:t> hasta </a:t>
            </a:r>
            <a:r>
              <a:rPr lang="en-US" sz="1800" dirty="0" err="1"/>
              <a:t>temporizadas</a:t>
            </a:r>
            <a:r>
              <a:rPr lang="en-US" sz="1800" dirty="0"/>
              <a:t> </a:t>
            </a:r>
            <a:r>
              <a:rPr lang="en-US" sz="1800" dirty="0" err="1"/>
              <a:t>estándar</a:t>
            </a:r>
            <a:r>
              <a:rPr lang="en-US" sz="1800" dirty="0"/>
              <a:t> y </a:t>
            </a:r>
            <a:r>
              <a:rPr lang="en-US" sz="1800" dirty="0" err="1"/>
              <a:t>misiles</a:t>
            </a:r>
            <a:r>
              <a:rPr lang="en-US" sz="1800" dirty="0"/>
              <a:t> </a:t>
            </a:r>
            <a:r>
              <a:rPr lang="en-US" sz="1800" dirty="0" err="1"/>
              <a:t>autoguiados</a:t>
            </a:r>
            <a:r>
              <a:rPr lang="en-US" sz="1800" dirty="0"/>
              <a:t> hasta </a:t>
            </a:r>
            <a:r>
              <a:rPr lang="en-US" sz="1800" dirty="0" err="1"/>
              <a:t>ovejas</a:t>
            </a:r>
            <a:r>
              <a:rPr lang="en-US" sz="1800" dirty="0"/>
              <a:t> </a:t>
            </a:r>
            <a:r>
              <a:rPr lang="en-US" sz="1800" dirty="0" err="1"/>
              <a:t>explosivas</a:t>
            </a:r>
            <a:r>
              <a:rPr lang="en-US" sz="1800" dirty="0"/>
              <a:t>). </a:t>
            </a:r>
            <a:endParaRPr lang="en-US" sz="1800" dirty="0">
              <a:ea typeface="Verdana" panose="020B0604030504040204"/>
            </a:endParaRPr>
          </a:p>
          <a:p>
            <a:pPr algn="just">
              <a:lnSpc>
                <a:spcPct val="90000"/>
              </a:lnSpc>
            </a:pPr>
            <a:r>
              <a:rPr lang="en-US" sz="1800" dirty="0" err="1">
                <a:ea typeface="Verdana" panose="020B0604030504040204"/>
              </a:rPr>
              <a:t>En</a:t>
            </a:r>
            <a:r>
              <a:rPr lang="en-US" sz="1800" dirty="0">
                <a:ea typeface="Verdana" panose="020B0604030504040204"/>
              </a:rPr>
              <a:t> </a:t>
            </a:r>
            <a:r>
              <a:rPr lang="en-US" sz="1800" dirty="0" err="1">
                <a:ea typeface="Verdana" panose="020B0604030504040204"/>
              </a:rPr>
              <a:t>este</a:t>
            </a:r>
            <a:r>
              <a:rPr lang="en-US" sz="1800" dirty="0">
                <a:ea typeface="Verdana" panose="020B0604030504040204"/>
              </a:rPr>
              <a:t> </a:t>
            </a:r>
            <a:r>
              <a:rPr lang="en-US" sz="1800" dirty="0" err="1">
                <a:ea typeface="Verdana" panose="020B0604030504040204"/>
              </a:rPr>
              <a:t>proyecto</a:t>
            </a:r>
            <a:r>
              <a:rPr lang="en-US" sz="1800" dirty="0">
                <a:ea typeface="Verdana" panose="020B0604030504040204"/>
              </a:rPr>
              <a:t> solo se </a:t>
            </a:r>
            <a:r>
              <a:rPr lang="en-US" sz="1800" dirty="0" err="1">
                <a:ea typeface="Verdana" panose="020B0604030504040204"/>
              </a:rPr>
              <a:t>tomarán</a:t>
            </a:r>
            <a:r>
              <a:rPr lang="en-US" sz="1800" dirty="0">
                <a:ea typeface="Verdana" panose="020B0604030504040204"/>
              </a:rPr>
              <a:t> 1 </a:t>
            </a:r>
            <a:r>
              <a:rPr lang="en-US" sz="1800" dirty="0" err="1">
                <a:ea typeface="Verdana" panose="020B0604030504040204"/>
              </a:rPr>
              <a:t>gusano</a:t>
            </a:r>
            <a:r>
              <a:rPr lang="en-US" sz="1800" dirty="0">
                <a:ea typeface="Verdana" panose="020B0604030504040204"/>
              </a:rPr>
              <a:t> por </a:t>
            </a:r>
            <a:r>
              <a:rPr lang="en-US" sz="1800" dirty="0" err="1">
                <a:ea typeface="Verdana" panose="020B0604030504040204"/>
              </a:rPr>
              <a:t>cada</a:t>
            </a:r>
            <a:r>
              <a:rPr lang="en-US" sz="1800" dirty="0">
                <a:ea typeface="Verdana" panose="020B0604030504040204"/>
              </a:rPr>
              <a:t> </a:t>
            </a:r>
            <a:r>
              <a:rPr lang="en-US" sz="1800" dirty="0" err="1">
                <a:ea typeface="Verdana" panose="020B0604030504040204"/>
              </a:rPr>
              <a:t>participante</a:t>
            </a:r>
            <a:r>
              <a:rPr lang="en-US" sz="1800" dirty="0">
                <a:ea typeface="Verdana" panose="020B0604030504040204"/>
              </a:rPr>
              <a:t>.</a:t>
            </a:r>
          </a:p>
          <a:p>
            <a:pPr algn="just">
              <a:lnSpc>
                <a:spcPct val="90000"/>
              </a:lnSpc>
            </a:pPr>
            <a:r>
              <a:rPr lang="en-US" sz="1800" dirty="0">
                <a:ea typeface="+mn-lt"/>
                <a:cs typeface="+mn-lt"/>
              </a:rPr>
              <a:t>El </a:t>
            </a:r>
            <a:r>
              <a:rPr lang="en-US" sz="1800" dirty="0" err="1">
                <a:ea typeface="+mn-lt"/>
                <a:cs typeface="+mn-lt"/>
              </a:rPr>
              <a:t>juego</a:t>
            </a:r>
            <a:r>
              <a:rPr lang="en-US" sz="1800" dirty="0">
                <a:ea typeface="+mn-lt"/>
                <a:cs typeface="+mn-lt"/>
              </a:rPr>
              <a:t> </a:t>
            </a:r>
            <a:r>
              <a:rPr lang="en-US" sz="1800" dirty="0" err="1">
                <a:ea typeface="+mn-lt"/>
                <a:cs typeface="+mn-lt"/>
              </a:rPr>
              <a:t>fue</a:t>
            </a:r>
            <a:r>
              <a:rPr lang="en-US" sz="1800" dirty="0">
                <a:ea typeface="+mn-lt"/>
                <a:cs typeface="+mn-lt"/>
              </a:rPr>
              <a:t> </a:t>
            </a:r>
            <a:r>
              <a:rPr lang="en-US" sz="1800" dirty="0" err="1">
                <a:ea typeface="+mn-lt"/>
                <a:cs typeface="+mn-lt"/>
              </a:rPr>
              <a:t>creado</a:t>
            </a:r>
            <a:r>
              <a:rPr lang="en-US" sz="1800" dirty="0">
                <a:ea typeface="+mn-lt"/>
                <a:cs typeface="+mn-lt"/>
              </a:rPr>
              <a:t> </a:t>
            </a:r>
            <a:r>
              <a:rPr lang="en-US" sz="1800" dirty="0" err="1">
                <a:ea typeface="+mn-lt"/>
                <a:cs typeface="+mn-lt"/>
              </a:rPr>
              <a:t>originalmente</a:t>
            </a:r>
            <a:r>
              <a:rPr lang="en-US" sz="1800" dirty="0">
                <a:ea typeface="+mn-lt"/>
                <a:cs typeface="+mn-lt"/>
              </a:rPr>
              <a:t> por Andy Davidson, un </a:t>
            </a:r>
            <a:r>
              <a:rPr lang="en-US" sz="1800" dirty="0" err="1">
                <a:ea typeface="+mn-lt"/>
                <a:cs typeface="+mn-lt"/>
              </a:rPr>
              <a:t>artículo</a:t>
            </a:r>
            <a:r>
              <a:rPr lang="en-US" sz="1800" dirty="0">
                <a:ea typeface="+mn-lt"/>
                <a:cs typeface="+mn-lt"/>
              </a:rPr>
              <a:t> </a:t>
            </a:r>
            <a:r>
              <a:rPr lang="en-US" sz="1800" dirty="0" err="1">
                <a:ea typeface="+mn-lt"/>
                <a:cs typeface="+mn-lt"/>
              </a:rPr>
              <a:t>en</a:t>
            </a:r>
            <a:r>
              <a:rPr lang="en-US" sz="1800" dirty="0">
                <a:ea typeface="+mn-lt"/>
                <a:cs typeface="+mn-lt"/>
              </a:rPr>
              <a:t> la </a:t>
            </a:r>
            <a:r>
              <a:rPr lang="en-US" sz="1800" dirty="0" err="1">
                <a:ea typeface="+mn-lt"/>
                <a:cs typeface="+mn-lt"/>
              </a:rPr>
              <a:t>competencia</a:t>
            </a:r>
            <a:r>
              <a:rPr lang="en-US" sz="1800" dirty="0">
                <a:ea typeface="+mn-lt"/>
                <a:cs typeface="+mn-lt"/>
              </a:rPr>
              <a:t> de </a:t>
            </a:r>
            <a:r>
              <a:rPr lang="en-US" sz="1800" dirty="0" err="1">
                <a:ea typeface="+mn-lt"/>
                <a:cs typeface="+mn-lt"/>
              </a:rPr>
              <a:t>programación</a:t>
            </a:r>
            <a:r>
              <a:rPr lang="en-US" sz="1800" dirty="0">
                <a:ea typeface="+mn-lt"/>
                <a:cs typeface="+mn-lt"/>
              </a:rPr>
              <a:t> Blitz BASIC </a:t>
            </a:r>
            <a:r>
              <a:rPr lang="en-US" sz="1800" dirty="0" err="1">
                <a:ea typeface="+mn-lt"/>
                <a:cs typeface="+mn-lt"/>
              </a:rPr>
              <a:t>organizada</a:t>
            </a:r>
            <a:r>
              <a:rPr lang="en-US" sz="1800" dirty="0">
                <a:ea typeface="+mn-lt"/>
                <a:cs typeface="+mn-lt"/>
              </a:rPr>
              <a:t> por la </a:t>
            </a:r>
            <a:r>
              <a:rPr lang="en-US" sz="1800" dirty="0" err="1">
                <a:ea typeface="+mn-lt"/>
                <a:cs typeface="+mn-lt"/>
              </a:rPr>
              <a:t>revista</a:t>
            </a:r>
            <a:r>
              <a:rPr lang="en-US" sz="1800" dirty="0">
                <a:ea typeface="+mn-lt"/>
                <a:cs typeface="+mn-lt"/>
              </a:rPr>
              <a:t> "Amiga Format". </a:t>
            </a:r>
            <a:endParaRPr lang="en-US" sz="1800" dirty="0">
              <a:ea typeface="Verdana" panose="020B0604030504040204"/>
            </a:endParaRPr>
          </a:p>
        </p:txBody>
      </p:sp>
      <p:sp>
        <p:nvSpPr>
          <p:cNvPr id="22" name="Text Placeholder 3">
            <a:extLst>
              <a:ext uri="{FF2B5EF4-FFF2-40B4-BE49-F238E27FC236}">
                <a16:creationId xmlns:a16="http://schemas.microsoft.com/office/drawing/2014/main" id="{E2F640AD-4BB9-4EAA-AA51-2317A8E06ED5}"/>
              </a:ext>
            </a:extLst>
          </p:cNvPr>
          <p:cNvSpPr>
            <a:spLocks noGrp="1"/>
          </p:cNvSpPr>
          <p:nvPr>
            <p:ph type="body" sz="quarter" idx="3"/>
          </p:nvPr>
        </p:nvSpPr>
        <p:spPr>
          <a:xfrm>
            <a:off x="6739464" y="1701800"/>
            <a:ext cx="4639736" cy="736282"/>
          </a:xfrm>
        </p:spPr>
        <p:txBody>
          <a:bodyPr/>
          <a:lstStyle/>
          <a:p>
            <a:r>
              <a:rPr lang="en-US" err="1">
                <a:ea typeface="Verdana"/>
              </a:rPr>
              <a:t>Entorno</a:t>
            </a:r>
            <a:r>
              <a:rPr lang="en-US">
                <a:ea typeface="Verdana"/>
              </a:rPr>
              <a:t> </a:t>
            </a:r>
            <a:r>
              <a:rPr lang="en-US" err="1">
                <a:ea typeface="Verdana"/>
              </a:rPr>
              <a:t>gráfico</a:t>
            </a:r>
            <a:r>
              <a:rPr lang="en-US">
                <a:ea typeface="Verdana"/>
              </a:rPr>
              <a:t> de worms</a:t>
            </a:r>
            <a:endParaRPr lang="en-US"/>
          </a:p>
        </p:txBody>
      </p:sp>
      <p:sp>
        <p:nvSpPr>
          <p:cNvPr id="11" name="Title 10">
            <a:extLst>
              <a:ext uri="{FF2B5EF4-FFF2-40B4-BE49-F238E27FC236}">
                <a16:creationId xmlns:a16="http://schemas.microsoft.com/office/drawing/2014/main" id="{09B206E8-59BD-1B4C-8912-9A0443F96A4F}"/>
              </a:ext>
            </a:extLst>
          </p:cNvPr>
          <p:cNvSpPr>
            <a:spLocks noGrp="1"/>
          </p:cNvSpPr>
          <p:nvPr>
            <p:ph type="title"/>
          </p:nvPr>
        </p:nvSpPr>
        <p:spPr>
          <a:xfrm>
            <a:off x="792480" y="421817"/>
            <a:ext cx="10058400" cy="1369074"/>
          </a:xfrm>
        </p:spPr>
        <p:txBody>
          <a:bodyPr anchor="ctr">
            <a:normAutofit/>
          </a:bodyPr>
          <a:lstStyle/>
          <a:p>
            <a:pPr algn="just"/>
            <a:r>
              <a:rPr lang="en-US" dirty="0"/>
              <a:t>Worms y </a:t>
            </a:r>
            <a:r>
              <a:rPr lang="en-US" dirty="0" err="1"/>
              <a:t>su</a:t>
            </a:r>
            <a:r>
              <a:rPr lang="en-US" dirty="0"/>
              <a:t> </a:t>
            </a:r>
            <a:r>
              <a:rPr lang="en-US" dirty="0" err="1"/>
              <a:t>jugabilidad</a:t>
            </a:r>
            <a:endParaRPr lang="es-ES" dirty="0"/>
          </a:p>
        </p:txBody>
      </p:sp>
      <p:pic>
        <p:nvPicPr>
          <p:cNvPr id="4" name="Imagen 4" descr="Imagen que contiene mapa, texto&#10;&#10;Descripción generada automáticamente">
            <a:extLst>
              <a:ext uri="{FF2B5EF4-FFF2-40B4-BE49-F238E27FC236}">
                <a16:creationId xmlns:a16="http://schemas.microsoft.com/office/drawing/2014/main" id="{5C8F4D76-62BB-4FDF-A9C3-9D3873E9E401}"/>
              </a:ext>
            </a:extLst>
          </p:cNvPr>
          <p:cNvPicPr>
            <a:picLocks noGrp="1" noChangeAspect="1"/>
          </p:cNvPicPr>
          <p:nvPr>
            <p:ph sz="quarter" idx="4"/>
          </p:nvPr>
        </p:nvPicPr>
        <p:blipFill>
          <a:blip r:embed="rId2"/>
          <a:stretch>
            <a:fillRect/>
          </a:stretch>
        </p:blipFill>
        <p:spPr>
          <a:xfrm>
            <a:off x="6744122" y="2761413"/>
            <a:ext cx="4742180" cy="2877820"/>
          </a:xfrm>
        </p:spPr>
      </p:pic>
    </p:spTree>
    <p:extLst>
      <p:ext uri="{BB962C8B-B14F-4D97-AF65-F5344CB8AC3E}">
        <p14:creationId xmlns:p14="http://schemas.microsoft.com/office/powerpoint/2010/main" val="297167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CAC6D35C-5B10-423A-B8CF-ABE261D3FAC4}"/>
              </a:ext>
            </a:extLst>
          </p:cNvPr>
          <p:cNvSpPr>
            <a:spLocks noGrp="1"/>
          </p:cNvSpPr>
          <p:nvPr>
            <p:ph idx="1"/>
          </p:nvPr>
        </p:nvSpPr>
        <p:spPr/>
        <p:txBody>
          <a:bodyPr vert="horz" lIns="0" tIns="45720" rIns="0" bIns="45720" rtlCol="0" anchor="t">
            <a:normAutofit/>
          </a:bodyPr>
          <a:lstStyle/>
          <a:p>
            <a:pPr algn="just"/>
            <a:r>
              <a:rPr lang="es-ES" dirty="0">
                <a:ea typeface="+mn-lt"/>
                <a:cs typeface="+mn-lt"/>
              </a:rPr>
              <a:t>La teoría de juegos es una rama de las matemáticas adecuada para la economía, la sociología, la biología y la psicología y analiza las interacciones entre las personas que toman decisiones en el marco de mecanismos formales de incentivos (juegos). En el juego, varios agentes intentan maximizar su efectividad eligiendo ciertos planes de acción. El beneficio final para cada persona depende del curso de acción elegido por otros. </a:t>
            </a:r>
          </a:p>
          <a:p>
            <a:pPr algn="just"/>
            <a:r>
              <a:rPr lang="es-ES" dirty="0">
                <a:ea typeface="+mn-lt"/>
                <a:cs typeface="+mn-lt"/>
              </a:rPr>
              <a:t>John </a:t>
            </a:r>
            <a:r>
              <a:rPr lang="es-ES" dirty="0" err="1">
                <a:ea typeface="+mn-lt"/>
                <a:cs typeface="+mn-lt"/>
              </a:rPr>
              <a:t>von</a:t>
            </a:r>
            <a:r>
              <a:rPr lang="es-ES" dirty="0">
                <a:ea typeface="+mn-lt"/>
                <a:cs typeface="+mn-lt"/>
              </a:rPr>
              <a:t> Neumann realizó la primera investigación científica sobre tácticas de juego en 1928, en un trabajo titulado “Sobre la teoría de juegos de salón” consideraba juegos de suma cero; aquellos donde lo que gana un jugador es lo que pierde el otro. La teoría de Neumann se llama "</a:t>
            </a:r>
            <a:r>
              <a:rPr lang="es-ES" dirty="0" err="1">
                <a:ea typeface="+mn-lt"/>
                <a:cs typeface="+mn-lt"/>
              </a:rPr>
              <a:t>minimax</a:t>
            </a:r>
            <a:r>
              <a:rPr lang="es-ES" dirty="0">
                <a:ea typeface="+mn-lt"/>
                <a:cs typeface="+mn-lt"/>
              </a:rPr>
              <a:t>", que se basa en obtener el mayor beneficio en el peor de los casos. </a:t>
            </a:r>
            <a:endParaRPr lang="es-ES" dirty="0">
              <a:ea typeface="Verdana"/>
            </a:endParaRPr>
          </a:p>
          <a:p>
            <a:pPr marL="0" indent="0">
              <a:buNone/>
            </a:pPr>
            <a:endParaRPr lang="es-ES" dirty="0">
              <a:ea typeface="Verdana"/>
            </a:endParaRPr>
          </a:p>
        </p:txBody>
      </p:sp>
      <p:sp>
        <p:nvSpPr>
          <p:cNvPr id="3" name="Título 2">
            <a:extLst>
              <a:ext uri="{FF2B5EF4-FFF2-40B4-BE49-F238E27FC236}">
                <a16:creationId xmlns:a16="http://schemas.microsoft.com/office/drawing/2014/main" id="{240DDF7C-1718-4B8F-8385-E83EF2DC76E0}"/>
              </a:ext>
            </a:extLst>
          </p:cNvPr>
          <p:cNvSpPr>
            <a:spLocks noGrp="1"/>
          </p:cNvSpPr>
          <p:nvPr>
            <p:ph type="title"/>
          </p:nvPr>
        </p:nvSpPr>
        <p:spPr/>
        <p:txBody>
          <a:bodyPr/>
          <a:lstStyle/>
          <a:p>
            <a:r>
              <a:rPr lang="es-ES"/>
              <a:t>La teoría de juegos y su relación con la inteligencia artificial</a:t>
            </a:r>
          </a:p>
        </p:txBody>
      </p:sp>
    </p:spTree>
    <p:extLst>
      <p:ext uri="{BB962C8B-B14F-4D97-AF65-F5344CB8AC3E}">
        <p14:creationId xmlns:p14="http://schemas.microsoft.com/office/powerpoint/2010/main" val="3124990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0278-9A9A-0F4E-BDCF-6351BE173254}"/>
              </a:ext>
            </a:extLst>
          </p:cNvPr>
          <p:cNvSpPr>
            <a:spLocks noGrp="1"/>
          </p:cNvSpPr>
          <p:nvPr>
            <p:ph type="title"/>
          </p:nvPr>
        </p:nvSpPr>
        <p:spPr>
          <a:xfrm>
            <a:off x="2417873" y="758952"/>
            <a:ext cx="7356255" cy="3566160"/>
          </a:xfrm>
        </p:spPr>
        <p:txBody>
          <a:bodyPr anchor="b">
            <a:normAutofit/>
          </a:bodyPr>
          <a:lstStyle/>
          <a:p>
            <a:pPr algn="just"/>
            <a:r>
              <a:rPr lang="en-US" sz="5600" dirty="0" err="1"/>
              <a:t>Dominio</a:t>
            </a:r>
            <a:r>
              <a:rPr lang="en-US" sz="5600" dirty="0"/>
              <a:t> </a:t>
            </a:r>
            <a:r>
              <a:rPr lang="en-US" sz="5600" dirty="0" err="1"/>
              <a:t>seleccionado</a:t>
            </a:r>
            <a:r>
              <a:rPr lang="en-US" sz="5600" dirty="0"/>
              <a:t> de la </a:t>
            </a:r>
            <a:r>
              <a:rPr lang="en-US" sz="5600" dirty="0" err="1"/>
              <a:t>asignatura</a:t>
            </a:r>
            <a:r>
              <a:rPr lang="en-US" sz="5600" dirty="0"/>
              <a:t> </a:t>
            </a:r>
          </a:p>
        </p:txBody>
      </p:sp>
      <p:sp>
        <p:nvSpPr>
          <p:cNvPr id="5" name="Subtítulo 4">
            <a:extLst>
              <a:ext uri="{FF2B5EF4-FFF2-40B4-BE49-F238E27FC236}">
                <a16:creationId xmlns:a16="http://schemas.microsoft.com/office/drawing/2014/main" id="{02DDF0E8-8116-4891-B395-CE9C3894672E}"/>
              </a:ext>
            </a:extLst>
          </p:cNvPr>
          <p:cNvSpPr>
            <a:spLocks noGrp="1"/>
          </p:cNvSpPr>
          <p:nvPr>
            <p:ph type="body" idx="1"/>
          </p:nvPr>
        </p:nvSpPr>
        <p:spPr>
          <a:xfrm>
            <a:off x="2417873" y="4663440"/>
            <a:ext cx="7356255" cy="1143000"/>
          </a:xfrm>
        </p:spPr>
        <p:txBody>
          <a:bodyPr vert="horz" lIns="91440" tIns="45720" rIns="91440" bIns="45720" rtlCol="0" anchor="t">
            <a:normAutofit/>
          </a:bodyPr>
          <a:lstStyle/>
          <a:p>
            <a:r>
              <a:rPr lang="es-ES"/>
              <a:t>Técnicas </a:t>
            </a:r>
            <a:r>
              <a:rPr lang="es-ES" err="1"/>
              <a:t>MiniMax</a:t>
            </a:r>
            <a:r>
              <a:rPr lang="es-ES"/>
              <a:t> y alfa-beta</a:t>
            </a:r>
          </a:p>
        </p:txBody>
      </p:sp>
    </p:spTree>
    <p:extLst>
      <p:ext uri="{BB962C8B-B14F-4D97-AF65-F5344CB8AC3E}">
        <p14:creationId xmlns:p14="http://schemas.microsoft.com/office/powerpoint/2010/main" val="3759195575"/>
      </p:ext>
    </p:extLst>
  </p:cSld>
  <p:clrMapOvr>
    <a:masterClrMapping/>
  </p:clrMapOvr>
</p:sld>
</file>

<file path=ppt/theme/theme1.xml><?xml version="1.0" encoding="utf-8"?>
<a:theme xmlns:a="http://schemas.openxmlformats.org/drawingml/2006/main" name="RetrospectVTI">
  <a:themeElements>
    <a:clrScheme name="Brights">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Minimalist_Light_Sales Pitch_03_Win32_AS_v2" id="{CF4846AB-E769-4F64-85D9-28E4AEB533C2}" vid="{4425D9ED-C4EC-465B-AB7E-72A929978A0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E8D39B6DC2F1194EA4D33FB3780BD6FC" ma:contentTypeVersion="10" ma:contentTypeDescription="Crear nuevo documento." ma:contentTypeScope="" ma:versionID="11de108f04827b6dae9ef0c45a11ac75">
  <xsd:schema xmlns:xsd="http://www.w3.org/2001/XMLSchema" xmlns:xs="http://www.w3.org/2001/XMLSchema" xmlns:p="http://schemas.microsoft.com/office/2006/metadata/properties" xmlns:ns3="eaf3ad2d-9e21-4a8b-b5db-e050cb793ac4" xmlns:ns4="168ba3c0-ec9d-4356-a1fa-3702757c6d0b" targetNamespace="http://schemas.microsoft.com/office/2006/metadata/properties" ma:root="true" ma:fieldsID="32433913765773ec7bed98a89aaa2769" ns3:_="" ns4:_="">
    <xsd:import namespace="eaf3ad2d-9e21-4a8b-b5db-e050cb793ac4"/>
    <xsd:import namespace="168ba3c0-ec9d-4356-a1fa-3702757c6d0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f3ad2d-9e21-4a8b-b5db-e050cb793a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8ba3c0-ec9d-4356-a1fa-3702757c6d0b"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element name="SharingHintHash" ma:index="14"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A7FA506-1E93-4CA4-B270-1F08FD18C366}">
  <ds:schemaRefs>
    <ds:schemaRef ds:uri="http://schemas.microsoft.com/sharepoint/v3/contenttype/forms"/>
  </ds:schemaRefs>
</ds:datastoreItem>
</file>

<file path=customXml/itemProps2.xml><?xml version="1.0" encoding="utf-8"?>
<ds:datastoreItem xmlns:ds="http://schemas.openxmlformats.org/officeDocument/2006/customXml" ds:itemID="{4BF6C32B-CFAA-4E7A-B4E9-20C5D98B02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af3ad2d-9e21-4a8b-b5db-e050cb793ac4"/>
    <ds:schemaRef ds:uri="168ba3c0-ec9d-4356-a1fa-3702757c6d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F4328E-77DF-41E8-952F-124AE19F1F7C}">
  <ds:schemaRefs>
    <ds:schemaRef ds:uri="168ba3c0-ec9d-4356-a1fa-3702757c6d0b"/>
    <ds:schemaRef ds:uri="http://purl.org/dc/terms/"/>
    <ds:schemaRef ds:uri="eaf3ad2d-9e21-4a8b-b5db-e050cb793ac4"/>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1806</Words>
  <Application>Microsoft Office PowerPoint</Application>
  <PresentationFormat>Panorámica</PresentationFormat>
  <Paragraphs>136</Paragraphs>
  <Slides>25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25</vt:i4>
      </vt:variant>
    </vt:vector>
  </HeadingPairs>
  <TitlesOfParts>
    <vt:vector size="30" baseType="lpstr">
      <vt:lpstr>Calibri</vt:lpstr>
      <vt:lpstr>Consolas</vt:lpstr>
      <vt:lpstr>Verdana</vt:lpstr>
      <vt:lpstr>Wingdings</vt:lpstr>
      <vt:lpstr>RetrospectVTI</vt:lpstr>
      <vt:lpstr>WORMS(1995)</vt:lpstr>
      <vt:lpstr>Tabla de Contenido</vt:lpstr>
      <vt:lpstr>Contenido de esta presentación</vt:lpstr>
      <vt:lpstr>Resumen y palabras claves</vt:lpstr>
      <vt:lpstr>Introducción</vt:lpstr>
      <vt:lpstr>Dominio seleccionado en la monografía </vt:lpstr>
      <vt:lpstr>Worms y su jugabilidad</vt:lpstr>
      <vt:lpstr>La teoría de juegos y su relación con la inteligencia artificial</vt:lpstr>
      <vt:lpstr>Dominio seleccionado de la asignatura </vt:lpstr>
      <vt:lpstr>Algoritmo minimax</vt:lpstr>
      <vt:lpstr>ALgoritmo alfa-beta</vt:lpstr>
      <vt:lpstr>Desarrollo del prototipo</vt:lpstr>
      <vt:lpstr>Análisis del problema</vt:lpstr>
      <vt:lpstr>Análisis de requerimientos</vt:lpstr>
      <vt:lpstr>Análisis de requerimientos</vt:lpstr>
      <vt:lpstr>Diseño del sistema</vt:lpstr>
      <vt:lpstr>Técnica Minimax</vt:lpstr>
      <vt:lpstr>Técnica Alfa-Beta</vt:lpstr>
      <vt:lpstr>Implementación y pruebas</vt:lpstr>
      <vt:lpstr>Implementación y pruebas</vt:lpstr>
      <vt:lpstr>Implementación y pruebas </vt:lpstr>
      <vt:lpstr>Análisis estadístico</vt:lpstr>
      <vt:lpstr>Análisis de los datos: media, mediana y moda</vt:lpstr>
      <vt:lpstr>Análisis de la confiabilidad de los resultados: desviacion estandar y varianza </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2020-06-30T05:20:16Z</dcterms:created>
  <dcterms:modified xsi:type="dcterms:W3CDTF">2020-07-03T21:25:29Z</dcterms:modified>
</cp:coreProperties>
</file>